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82" r:id="rId4"/>
    <p:sldMasterId id="2147484278" r:id="rId5"/>
    <p:sldMasterId id="2147484364" r:id="rId6"/>
  </p:sldMasterIdLst>
  <p:notesMasterIdLst>
    <p:notesMasterId r:id="rId16"/>
  </p:notesMasterIdLst>
  <p:handoutMasterIdLst>
    <p:handoutMasterId r:id="rId17"/>
  </p:handoutMasterIdLst>
  <p:sldIdLst>
    <p:sldId id="280" r:id="rId7"/>
    <p:sldId id="279" r:id="rId8"/>
    <p:sldId id="281" r:id="rId9"/>
    <p:sldId id="263" r:id="rId10"/>
    <p:sldId id="271" r:id="rId11"/>
    <p:sldId id="272" r:id="rId12"/>
    <p:sldId id="269" r:id="rId13"/>
    <p:sldId id="270" r:id="rId14"/>
    <p:sldId id="277" r:id="rId15"/>
  </p:sldIdLst>
  <p:sldSz cx="12436475" cy="6994525"/>
  <p:notesSz cx="6858000" cy="9144000"/>
  <p:defaultTex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E49"/>
    <a:srgbClr val="FFFFFF"/>
    <a:srgbClr val="0072C6"/>
    <a:srgbClr val="00BCF2"/>
    <a:srgbClr val="7FBA00"/>
    <a:srgbClr val="002050"/>
    <a:srgbClr val="000000"/>
    <a:srgbClr val="68217A"/>
    <a:srgbClr val="B4009E"/>
    <a:srgbClr val="DC3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712" autoAdjust="0"/>
    <p:restoredTop sz="95730" autoAdjust="0"/>
  </p:normalViewPr>
  <p:slideViewPr>
    <p:cSldViewPr snapToObjects="1">
      <p:cViewPr varScale="1">
        <p:scale>
          <a:sx n="114" d="100"/>
          <a:sy n="114" d="100"/>
        </p:scale>
        <p:origin x="84" y="108"/>
      </p:cViewPr>
      <p:guideLst/>
    </p:cSldViewPr>
  </p:slideViewPr>
  <p:outlineViewPr>
    <p:cViewPr>
      <p:scale>
        <a:sx n="33" d="100"/>
        <a:sy n="33" d="100"/>
      </p:scale>
      <p:origin x="0" y="-2862"/>
    </p:cViewPr>
  </p:outlineViewPr>
  <p:notesTextViewPr>
    <p:cViewPr>
      <p:scale>
        <a:sx n="3" d="2"/>
        <a:sy n="3" d="2"/>
      </p:scale>
      <p:origin x="0" y="0"/>
    </p:cViewPr>
  </p:notesTextViewPr>
  <p:sorterViewPr>
    <p:cViewPr>
      <p:scale>
        <a:sx n="75" d="100"/>
        <a:sy n="75" d="100"/>
      </p:scale>
      <p:origin x="0" y="0"/>
    </p:cViewPr>
  </p:sorterViewPr>
  <p:notesViewPr>
    <p:cSldViewPr snapToObjects="1" showGuides="1">
      <p:cViewPr varScale="1">
        <p:scale>
          <a:sx n="81" d="100"/>
          <a:sy n="81" d="100"/>
        </p:scale>
        <p:origin x="222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27AAADD-8F94-4863-AB67-1D448E3F1BC3}" type="datetime1">
              <a:rPr lang="en-US" smtClean="0">
                <a:latin typeface="Segoe UI" pitchFamily="34" charset="0"/>
              </a:rPr>
              <a:t>7/22/2014</a:t>
            </a:fld>
            <a:endParaRPr lang="en-US" dirty="0">
              <a:latin typeface="Segoe UI" pitchFamily="34" charset="0"/>
            </a:endParaRP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
        <p:nvSpPr>
          <p:cNvPr id="3" name="Footer Placeholder 2"/>
          <p:cNvSpPr>
            <a:spLocks noGrp="1"/>
          </p:cNvSpPr>
          <p:nvPr>
            <p:ph type="ftr" sz="quarter" idx="2"/>
          </p:nvPr>
        </p:nvSpPr>
        <p:spPr>
          <a:xfrm>
            <a:off x="320074" y="8685213"/>
            <a:ext cx="5463504" cy="458787"/>
          </a:xfrm>
          <a:prstGeom prst="rect">
            <a:avLst/>
          </a:prstGeom>
        </p:spPr>
        <p:txBody>
          <a:bodyPr vert="horz" lIns="91440" tIns="45720" rIns="91440" bIns="45720" rtlCol="0" anchor="b"/>
          <a:lstStyle>
            <a:lvl1pPr algn="l">
              <a:defRPr sz="1200"/>
            </a:lvl1pPr>
          </a:lstStyle>
          <a:p>
            <a:r>
              <a:rPr lang="en-US" sz="500" dirty="0" smtClean="0"/>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500" dirty="0"/>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endParaRPr lang="en-US" dirty="0"/>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E74353ED-ACB2-44BF-A903-985B0AF962B7}" type="datetime1">
              <a:rPr lang="en-US" smtClean="0"/>
              <a:t>7/22/2014</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hdr="0"/>
  <p:notesStyle>
    <a:lvl1pPr marL="0" algn="l" defTabSz="932742" rtl="0" eaLnBrk="1" latinLnBrk="0" hangingPunct="1">
      <a:lnSpc>
        <a:spcPct val="90000"/>
      </a:lnSpc>
      <a:spcAft>
        <a:spcPts val="340"/>
      </a:spcAft>
      <a:defRPr sz="900" kern="1200">
        <a:solidFill>
          <a:schemeClr val="tx1"/>
        </a:solidFill>
        <a:latin typeface="Segoe UI Light" pitchFamily="34" charset="0"/>
        <a:ea typeface="+mn-ea"/>
        <a:cs typeface="+mn-cs"/>
      </a:defRPr>
    </a:lvl1pPr>
    <a:lvl2pPr marL="217262" indent="-107956"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2pPr>
    <a:lvl3pPr marL="334664"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3pPr>
    <a:lvl4pPr marL="492551" indent="-149789"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4pPr>
    <a:lvl5pPr marL="627496"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5pPr>
    <a:lvl6pPr marL="2331856" algn="l" defTabSz="932742" rtl="0" eaLnBrk="1" latinLnBrk="0" hangingPunct="1">
      <a:defRPr sz="1200" kern="1200">
        <a:solidFill>
          <a:schemeClr val="tx1"/>
        </a:solidFill>
        <a:latin typeface="+mn-lt"/>
        <a:ea typeface="+mn-ea"/>
        <a:cs typeface="+mn-cs"/>
      </a:defRPr>
    </a:lvl6pPr>
    <a:lvl7pPr marL="2798226" algn="l" defTabSz="932742" rtl="0" eaLnBrk="1" latinLnBrk="0" hangingPunct="1">
      <a:defRPr sz="1200" kern="1200">
        <a:solidFill>
          <a:schemeClr val="tx1"/>
        </a:solidFill>
        <a:latin typeface="+mn-lt"/>
        <a:ea typeface="+mn-ea"/>
        <a:cs typeface="+mn-cs"/>
      </a:defRPr>
    </a:lvl7pPr>
    <a:lvl8pPr marL="3264597" algn="l" defTabSz="932742" rtl="0" eaLnBrk="1" latinLnBrk="0" hangingPunct="1">
      <a:defRPr sz="1200" kern="1200">
        <a:solidFill>
          <a:schemeClr val="tx1"/>
        </a:solidFill>
        <a:latin typeface="+mn-lt"/>
        <a:ea typeface="+mn-ea"/>
        <a:cs typeface="+mn-cs"/>
      </a:defRPr>
    </a:lvl8pPr>
    <a:lvl9pPr marL="3730969" algn="l" defTabSz="93274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6" name="Date Placeholder 5"/>
          <p:cNvSpPr>
            <a:spLocks noGrp="1"/>
          </p:cNvSpPr>
          <p:nvPr>
            <p:ph type="dt" idx="12"/>
          </p:nvPr>
        </p:nvSpPr>
        <p:spPr/>
        <p:txBody>
          <a:bodyPr/>
          <a:lstStyle/>
          <a:p>
            <a:fld id="{3749C423-6068-44D6-A94A-909B1056679E}" type="datetime1">
              <a:rPr lang="en-US" smtClean="0">
                <a:solidFill>
                  <a:prstClr val="black"/>
                </a:solidFill>
              </a:rPr>
              <a:pPr/>
              <a:t>7/22/2014</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2</a:t>
            </a:fld>
            <a:endParaRPr lang="en-US" dirty="0">
              <a:solidFill>
                <a:prstClr val="black"/>
              </a:solidFill>
            </a:endParaRPr>
          </a:p>
        </p:txBody>
      </p:sp>
      <p:sp>
        <p:nvSpPr>
          <p:cNvPr id="10" name="Footer Placeholder 9"/>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1537056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32742" rtl="0" eaLnBrk="1" fontAlgn="auto" latinLnBrk="0" hangingPunct="1">
              <a:lnSpc>
                <a:spcPct val="90000"/>
              </a:lnSpc>
              <a:spcBef>
                <a:spcPts val="0"/>
              </a:spcBef>
              <a:spcAft>
                <a:spcPts val="340"/>
              </a:spcAft>
              <a:buClrTx/>
              <a:buSzTx/>
              <a:buFontTx/>
              <a:buNone/>
              <a:tabLst/>
              <a:defRPr/>
            </a:pPr>
            <a:endParaRPr lang="en-US" sz="900" b="1" dirty="0" smtClean="0"/>
          </a:p>
        </p:txBody>
      </p:sp>
      <p:sp>
        <p:nvSpPr>
          <p:cNvPr id="4" name="Footer Placeholder 3"/>
          <p:cNvSpPr>
            <a:spLocks noGrp="1"/>
          </p:cNvSpPr>
          <p:nvPr>
            <p:ph type="ftr" sz="quarter" idx="10"/>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5" name="Date Placeholder 4"/>
          <p:cNvSpPr>
            <a:spLocks noGrp="1"/>
          </p:cNvSpPr>
          <p:nvPr>
            <p:ph type="dt" idx="11"/>
          </p:nvPr>
        </p:nvSpPr>
        <p:spPr/>
        <p:txBody>
          <a:bodyPr/>
          <a:lstStyle/>
          <a:p>
            <a:fld id="{E74353ED-ACB2-44BF-A903-985B0AF962B7}" type="datetime1">
              <a:rPr lang="en-US" smtClean="0">
                <a:solidFill>
                  <a:prstClr val="black"/>
                </a:solidFill>
              </a:rPr>
              <a:pPr/>
              <a:t>7/22/2014</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B4008EB6-D09E-4580-8CD6-DDB14511944F}"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1453784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5" name="Date Placeholder 4"/>
          <p:cNvSpPr>
            <a:spLocks noGrp="1"/>
          </p:cNvSpPr>
          <p:nvPr>
            <p:ph type="dt" idx="11"/>
          </p:nvPr>
        </p:nvSpPr>
        <p:spPr/>
        <p:txBody>
          <a:bodyPr/>
          <a:lstStyle/>
          <a:p>
            <a:fld id="{E74353ED-ACB2-44BF-A903-985B0AF962B7}" type="datetime1">
              <a:rPr lang="en-US" smtClean="0">
                <a:solidFill>
                  <a:prstClr val="black"/>
                </a:solidFill>
              </a:rPr>
              <a:pPr/>
              <a:t>7/22/2014</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B4008EB6-D09E-4580-8CD6-DDB14511944F}"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1298578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8" name="Date Placeholder 7"/>
          <p:cNvSpPr>
            <a:spLocks noGrp="1"/>
          </p:cNvSpPr>
          <p:nvPr>
            <p:ph type="dt" idx="10"/>
          </p:nvPr>
        </p:nvSpPr>
        <p:spPr/>
        <p:txBody>
          <a:bodyPr/>
          <a:lstStyle/>
          <a:p>
            <a:fld id="{406BC7AE-7587-474C-AB3C-2256027AF131}" type="datetime1">
              <a:rPr lang="en-US" smtClean="0">
                <a:solidFill>
                  <a:prstClr val="black"/>
                </a:solidFill>
              </a:rPr>
              <a:pPr/>
              <a:t>7/22/2014</a:t>
            </a:fld>
            <a:endParaRPr lang="en-US" dirty="0">
              <a:solidFill>
                <a:prstClr val="black"/>
              </a:solidFill>
            </a:endParaRPr>
          </a:p>
        </p:txBody>
      </p:sp>
      <p:sp>
        <p:nvSpPr>
          <p:cNvPr id="9" name="Footer Placeholder 8"/>
          <p:cNvSpPr>
            <a:spLocks noGrp="1"/>
          </p:cNvSpPr>
          <p:nvPr>
            <p:ph type="ftr" sz="quarter" idx="11"/>
          </p:nvPr>
        </p:nvSpPr>
        <p:spPr/>
        <p:txBody>
          <a:bodyPr/>
          <a:lstStyle/>
          <a:p>
            <a:pPr defTabSz="924144"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a:t>
            </a:r>
          </a:p>
          <a:p>
            <a:pPr defTabSz="924144"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0" name="Slide Number Placeholder 9"/>
          <p:cNvSpPr>
            <a:spLocks noGrp="1"/>
          </p:cNvSpPr>
          <p:nvPr>
            <p:ph type="sldNum" sz="quarter" idx="12"/>
          </p:nvPr>
        </p:nvSpPr>
        <p:spPr/>
        <p:txBody>
          <a:bodyPr/>
          <a:lstStyle/>
          <a:p>
            <a:fld id="{B4008EB6-D09E-4580-8CD6-DDB14511944F}" type="slidenum">
              <a:rPr lang="en-US" smtClean="0">
                <a:solidFill>
                  <a:prstClr val="black"/>
                </a:solidFill>
              </a:rPr>
              <a:pPr/>
              <a:t>6</a:t>
            </a:fld>
            <a:endParaRPr lang="en-US" dirty="0">
              <a:solidFill>
                <a:prstClr val="black"/>
              </a:solidFill>
            </a:endParaRPr>
          </a:p>
        </p:txBody>
      </p:sp>
      <p:sp>
        <p:nvSpPr>
          <p:cNvPr id="11" name="Header Placeholder 10"/>
          <p:cNvSpPr>
            <a:spLocks noGrp="1"/>
          </p:cNvSpPr>
          <p:nvPr>
            <p:ph type="hdr" sz="quarter" idx="13"/>
          </p:nvPr>
        </p:nvSpPr>
        <p:spPr/>
        <p:txBody>
          <a:bodyPr/>
          <a:lstStyle/>
          <a:p>
            <a:r>
              <a:rPr lang="en-US" smtClean="0">
                <a:solidFill>
                  <a:prstClr val="black"/>
                </a:solidFill>
              </a:rPr>
              <a:t>Visual Studio</a:t>
            </a:r>
            <a:endParaRPr lang="en-US" dirty="0">
              <a:solidFill>
                <a:prstClr val="black"/>
              </a:solidFill>
            </a:endParaRPr>
          </a:p>
        </p:txBody>
      </p:sp>
    </p:spTree>
    <p:extLst>
      <p:ext uri="{BB962C8B-B14F-4D97-AF65-F5344CB8AC3E}">
        <p14:creationId xmlns:p14="http://schemas.microsoft.com/office/powerpoint/2010/main" val="4216534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6" name="Date Placeholder 5"/>
          <p:cNvSpPr>
            <a:spLocks noGrp="1"/>
          </p:cNvSpPr>
          <p:nvPr>
            <p:ph type="dt" idx="12"/>
          </p:nvPr>
        </p:nvSpPr>
        <p:spPr/>
        <p:txBody>
          <a:bodyPr/>
          <a:lstStyle/>
          <a:p>
            <a:fld id="{3749C423-6068-44D6-A94A-909B1056679E}" type="datetime1">
              <a:rPr lang="en-US" smtClean="0">
                <a:solidFill>
                  <a:prstClr val="black"/>
                </a:solidFill>
              </a:rPr>
              <a:pPr/>
              <a:t>7/22/2014</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9</a:t>
            </a:fld>
            <a:endParaRPr lang="en-US" dirty="0">
              <a:solidFill>
                <a:prstClr val="black"/>
              </a:solidFill>
            </a:endParaRPr>
          </a:p>
        </p:txBody>
      </p:sp>
      <p:sp>
        <p:nvSpPr>
          <p:cNvPr id="10" name="Footer Placeholder 9"/>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244749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1">
    <p:bg bwMode="auto">
      <p:bgPr>
        <a:solidFill>
          <a:srgbClr val="002050"/>
        </a:solidFill>
        <a:effectLst/>
      </p:bgPr>
    </p:bg>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3954457"/>
            <a:ext cx="6399213" cy="1830388"/>
          </a:xfrm>
          <a:noFill/>
        </p:spPr>
        <p:txBody>
          <a:bodyPr lIns="146304" tIns="109728" rIns="146304" bIns="109728">
            <a:noAutofit/>
          </a:bodyPr>
          <a:lstStyle>
            <a:lvl1pPr marL="0" indent="0">
              <a:spcBef>
                <a:spcPts val="0"/>
              </a:spcBef>
              <a:buNone/>
              <a:defRPr sz="3600" spc="0" baseline="0">
                <a:gradFill>
                  <a:gsLst>
                    <a:gs pos="0">
                      <a:schemeClr val="tx1"/>
                    </a:gs>
                    <a:gs pos="100000">
                      <a:schemeClr val="tx1"/>
                    </a:gs>
                  </a:gsLst>
                  <a:lin ang="5400000" scaled="0"/>
                </a:gradFill>
                <a:latin typeface="+mj-lt"/>
              </a:defRPr>
            </a:lvl1pPr>
          </a:lstStyle>
          <a:p>
            <a:pPr lvl="0"/>
            <a:r>
              <a:rPr lang="en-US" dirty="0" smtClean="0"/>
              <a:t>Speaker Name</a:t>
            </a:r>
          </a:p>
        </p:txBody>
      </p:sp>
      <p:sp>
        <p:nvSpPr>
          <p:cNvPr id="9" name="Title 1"/>
          <p:cNvSpPr>
            <a:spLocks noGrp="1"/>
          </p:cNvSpPr>
          <p:nvPr>
            <p:ph type="title" hasCustomPrompt="1"/>
          </p:nvPr>
        </p:nvSpPr>
        <p:spPr>
          <a:xfrm>
            <a:off x="274703" y="2117165"/>
            <a:ext cx="8229535" cy="1837298"/>
          </a:xfrm>
          <a:noFill/>
        </p:spPr>
        <p:txBody>
          <a:bodyPr lIns="146304" tIns="91440" rIns="146304" bIns="91440" anchor="t" anchorCtr="0"/>
          <a:lstStyle>
            <a:lvl1pPr>
              <a:defRPr sz="60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7" name="Text Placeholder 5"/>
          <p:cNvSpPr>
            <a:spLocks noGrp="1"/>
          </p:cNvSpPr>
          <p:nvPr>
            <p:ph type="body" sz="quarter" idx="15" hasCustomPrompt="1"/>
          </p:nvPr>
        </p:nvSpPr>
        <p:spPr>
          <a:xfrm>
            <a:off x="10333038" y="296863"/>
            <a:ext cx="1828800" cy="378565"/>
          </a:xfrm>
        </p:spPr>
        <p:txBody>
          <a:bodyPr/>
          <a:lstStyle>
            <a:lvl1pPr marL="0" indent="0" algn="r">
              <a:buNone/>
              <a:defRPr sz="1400" baseline="0"/>
            </a:lvl1pPr>
          </a:lstStyle>
          <a:p>
            <a:pPr lvl="0"/>
            <a:r>
              <a:rPr lang="en-US" dirty="0" smtClean="0"/>
              <a:t>Session Code</a:t>
            </a:r>
            <a:endParaRPr lang="en-US" dirty="0"/>
          </a:p>
        </p:txBody>
      </p:sp>
    </p:spTree>
    <p:extLst>
      <p:ext uri="{BB962C8B-B14F-4D97-AF65-F5344CB8AC3E}">
        <p14:creationId xmlns:p14="http://schemas.microsoft.com/office/powerpoint/2010/main" val="288605353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4" orient="horz" pos="4406" userDrawn="1">
          <p15:clr>
            <a:srgbClr val="C35EA4"/>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11135705"/>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ig Idea Layout">
    <p:spTree>
      <p:nvGrpSpPr>
        <p:cNvPr id="1" name=""/>
        <p:cNvGrpSpPr/>
        <p:nvPr/>
      </p:nvGrpSpPr>
      <p:grpSpPr>
        <a:xfrm>
          <a:off x="0" y="0"/>
          <a:ext cx="0" cy="0"/>
          <a:chOff x="0" y="0"/>
          <a:chExt cx="0" cy="0"/>
        </a:xfrm>
      </p:grpSpPr>
      <p:sp>
        <p:nvSpPr>
          <p:cNvPr id="2" name="Title 1"/>
          <p:cNvSpPr>
            <a:spLocks noGrp="1"/>
          </p:cNvSpPr>
          <p:nvPr>
            <p:ph type="title"/>
          </p:nvPr>
        </p:nvSpPr>
        <p:spPr>
          <a:xfrm>
            <a:off x="282576" y="1211263"/>
            <a:ext cx="11889564" cy="917575"/>
          </a:xfrm>
        </p:spPr>
        <p:txBody>
          <a:bodyPr/>
          <a:lstStyle>
            <a:lvl1pPr>
              <a:defRPr sz="7200" baseline="0"/>
            </a:lvl1pPr>
          </a:lstStyle>
          <a:p>
            <a:r>
              <a:rPr lang="en-US" smtClean="0"/>
              <a:t>Click to edit Master title style</a:t>
            </a:r>
            <a:endParaRPr lang="en-US" dirty="0"/>
          </a:p>
        </p:txBody>
      </p:sp>
    </p:spTree>
    <p:extLst>
      <p:ext uri="{BB962C8B-B14F-4D97-AF65-F5344CB8AC3E}">
        <p14:creationId xmlns:p14="http://schemas.microsoft.com/office/powerpoint/2010/main" val="2915293295"/>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act Layout">
    <p:spTree>
      <p:nvGrpSpPr>
        <p:cNvPr id="1" name=""/>
        <p:cNvGrpSpPr/>
        <p:nvPr/>
      </p:nvGrpSpPr>
      <p:grpSpPr>
        <a:xfrm>
          <a:off x="0" y="0"/>
          <a:ext cx="0" cy="0"/>
          <a:chOff x="0" y="0"/>
          <a:chExt cx="0" cy="0"/>
        </a:xfrm>
      </p:grpSpPr>
      <p:sp>
        <p:nvSpPr>
          <p:cNvPr id="2" name="Title 1"/>
          <p:cNvSpPr>
            <a:spLocks noGrp="1"/>
          </p:cNvSpPr>
          <p:nvPr>
            <p:ph type="title"/>
          </p:nvPr>
        </p:nvSpPr>
        <p:spPr>
          <a:xfrm>
            <a:off x="2113225" y="2125663"/>
            <a:ext cx="8219813" cy="1828800"/>
          </a:xfrm>
        </p:spPr>
        <p:txBody>
          <a:bodyPr/>
          <a:lstStyle>
            <a:lvl1pPr>
              <a:defRPr sz="6000" baseline="0"/>
            </a:lvl1pPr>
          </a:lstStyle>
          <a:p>
            <a:r>
              <a:rPr lang="en-US" smtClean="0"/>
              <a:t>Click to edit Master title style</a:t>
            </a:r>
            <a:endParaRPr lang="en-US" dirty="0"/>
          </a:p>
        </p:txBody>
      </p:sp>
    </p:spTree>
    <p:extLst>
      <p:ext uri="{BB962C8B-B14F-4D97-AF65-F5344CB8AC3E}">
        <p14:creationId xmlns:p14="http://schemas.microsoft.com/office/powerpoint/2010/main" val="2390161380"/>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 Layou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1189038" y="1201806"/>
            <a:ext cx="10058399" cy="917575"/>
          </a:xfrm>
        </p:spPr>
        <p:txBody>
          <a:bodyPr/>
          <a:lstStyle>
            <a:lvl1pPr marL="233363" indent="-233363">
              <a:defRPr sz="6000" baseline="0"/>
            </a:lvl1pPr>
          </a:lstStyle>
          <a:p>
            <a:r>
              <a:rPr lang="en-US" dirty="0" smtClean="0"/>
              <a:t>“Sample quote goes here. Design is easier than it looks, and more important than it seems.”</a:t>
            </a:r>
            <a:endParaRPr lang="en-US" dirty="0"/>
          </a:p>
        </p:txBody>
      </p:sp>
      <p:sp>
        <p:nvSpPr>
          <p:cNvPr id="4" name="Text Placeholder 3"/>
          <p:cNvSpPr>
            <a:spLocks noGrp="1"/>
          </p:cNvSpPr>
          <p:nvPr>
            <p:ph type="body" sz="quarter" idx="10" hasCustomPrompt="1"/>
          </p:nvPr>
        </p:nvSpPr>
        <p:spPr>
          <a:xfrm>
            <a:off x="5761038" y="5126038"/>
            <a:ext cx="5486400" cy="1071062"/>
          </a:xfrm>
        </p:spPr>
        <p:txBody>
          <a:bodyPr/>
          <a:lstStyle>
            <a:lvl1pPr marL="0" indent="0">
              <a:spcBef>
                <a:spcPts val="0"/>
              </a:spcBef>
              <a:buNone/>
              <a:defRPr sz="3200" baseline="0">
                <a:latin typeface="+mj-lt"/>
              </a:defRPr>
            </a:lvl1pPr>
          </a:lstStyle>
          <a:p>
            <a:pPr lvl="0"/>
            <a:r>
              <a:rPr lang="en-US" dirty="0" smtClean="0"/>
              <a:t>Author Name</a:t>
            </a:r>
          </a:p>
          <a:p>
            <a:pPr lvl="0"/>
            <a:r>
              <a:rPr lang="en-US" dirty="0" smtClean="0"/>
              <a:t>Title</a:t>
            </a:r>
          </a:p>
        </p:txBody>
      </p:sp>
    </p:spTree>
    <p:extLst>
      <p:ext uri="{BB962C8B-B14F-4D97-AF65-F5344CB8AC3E}">
        <p14:creationId xmlns:p14="http://schemas.microsoft.com/office/powerpoint/2010/main" val="3183363366"/>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ig Idea &amp; 3 Points">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282576" y="2430462"/>
            <a:ext cx="11887200" cy="932563"/>
          </a:xfrm>
        </p:spPr>
        <p:txBody>
          <a:bodyPr/>
          <a:lstStyle>
            <a:lvl1pPr marL="0" indent="0">
              <a:buNone/>
              <a:defRPr sz="5400">
                <a:gradFill>
                  <a:gsLst>
                    <a:gs pos="3333">
                      <a:schemeClr val="tx1"/>
                    </a:gs>
                    <a:gs pos="39000">
                      <a:schemeClr val="tx1"/>
                    </a:gs>
                  </a:gsLst>
                  <a:lin ang="5400000" scaled="0"/>
                </a:gradFill>
              </a:defRPr>
            </a:lvl1pPr>
            <a:lvl2pPr marL="0" indent="0">
              <a:buFontTx/>
              <a:buNone/>
              <a:defRPr sz="2000"/>
            </a:lvl2pPr>
            <a:lvl3pPr marL="228600" indent="0">
              <a:buNone/>
              <a:defRPr/>
            </a:lvl3pPr>
            <a:lvl4pPr marL="457200" indent="0">
              <a:buNone/>
              <a:defRPr/>
            </a:lvl4pPr>
            <a:lvl5pPr marL="685800" indent="0">
              <a:buNone/>
              <a:defRPr/>
            </a:lvl5pPr>
          </a:lstStyle>
          <a:p>
            <a:pPr lvl="0"/>
            <a:r>
              <a:rPr lang="en-US" smtClean="0"/>
              <a:t>Click to edit Master text styles</a:t>
            </a:r>
          </a:p>
        </p:txBody>
      </p:sp>
      <p:sp>
        <p:nvSpPr>
          <p:cNvPr id="4" name="Title 1"/>
          <p:cNvSpPr>
            <a:spLocks noGrp="1"/>
          </p:cNvSpPr>
          <p:nvPr>
            <p:ph type="title"/>
          </p:nvPr>
        </p:nvSpPr>
        <p:spPr>
          <a:xfrm>
            <a:off x="282576" y="1211263"/>
            <a:ext cx="11889564" cy="917575"/>
          </a:xfrm>
        </p:spPr>
        <p:txBody>
          <a:bodyPr/>
          <a:lstStyle>
            <a:lvl1pPr>
              <a:defRPr sz="7200" baseline="0">
                <a:gradFill>
                  <a:gsLst>
                    <a:gs pos="1250">
                      <a:schemeClr val="tx1"/>
                    </a:gs>
                    <a:gs pos="100000">
                      <a:schemeClr val="tx1"/>
                    </a:gs>
                  </a:gsLst>
                  <a:lin ang="5400000" scaled="0"/>
                </a:gradFill>
              </a:defRPr>
            </a:lvl1pPr>
          </a:lstStyle>
          <a:p>
            <a:r>
              <a:rPr lang="en-US" smtClean="0"/>
              <a:t>Click to edit Master title style</a:t>
            </a:r>
            <a:endParaRPr lang="en-US" dirty="0"/>
          </a:p>
        </p:txBody>
      </p:sp>
    </p:spTree>
    <p:extLst>
      <p:ext uri="{BB962C8B-B14F-4D97-AF65-F5344CB8AC3E}">
        <p14:creationId xmlns:p14="http://schemas.microsoft.com/office/powerpoint/2010/main" val="480330917"/>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bg>
      <p:bgPr>
        <a:solidFill>
          <a:srgbClr val="00205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9526804"/>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1">
    <p:bg bwMode="auto">
      <p:bgPr>
        <a:solidFill>
          <a:srgbClr val="002050"/>
        </a:solidFill>
        <a:effectLst/>
      </p:bgPr>
    </p:bg>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3954457"/>
            <a:ext cx="6399213" cy="1830388"/>
          </a:xfrm>
          <a:noFill/>
        </p:spPr>
        <p:txBody>
          <a:bodyPr lIns="146304" tIns="109728" rIns="146304" bIns="109728">
            <a:noAutofit/>
          </a:bodyPr>
          <a:lstStyle>
            <a:lvl1pPr marL="0" indent="0">
              <a:spcBef>
                <a:spcPts val="0"/>
              </a:spcBef>
              <a:buNone/>
              <a:defRPr sz="3600" spc="0" baseline="0">
                <a:gradFill>
                  <a:gsLst>
                    <a:gs pos="0">
                      <a:schemeClr val="tx1"/>
                    </a:gs>
                    <a:gs pos="100000">
                      <a:schemeClr val="tx1"/>
                    </a:gs>
                  </a:gsLst>
                  <a:lin ang="5400000" scaled="0"/>
                </a:gradFill>
                <a:latin typeface="+mj-lt"/>
              </a:defRPr>
            </a:lvl1pPr>
          </a:lstStyle>
          <a:p>
            <a:pPr lvl="0"/>
            <a:r>
              <a:rPr lang="en-US" dirty="0" smtClean="0"/>
              <a:t>Speaker Name</a:t>
            </a:r>
          </a:p>
        </p:txBody>
      </p:sp>
      <p:sp>
        <p:nvSpPr>
          <p:cNvPr id="9" name="Title 1"/>
          <p:cNvSpPr>
            <a:spLocks noGrp="1"/>
          </p:cNvSpPr>
          <p:nvPr>
            <p:ph type="title" hasCustomPrompt="1"/>
          </p:nvPr>
        </p:nvSpPr>
        <p:spPr>
          <a:xfrm>
            <a:off x="274703" y="2117165"/>
            <a:ext cx="8229535" cy="1837298"/>
          </a:xfrm>
          <a:noFill/>
        </p:spPr>
        <p:txBody>
          <a:bodyPr lIns="146304" tIns="91440" rIns="146304" bIns="91440" anchor="t" anchorCtr="0"/>
          <a:lstStyle>
            <a:lvl1pPr>
              <a:defRPr sz="60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Tree>
    <p:extLst>
      <p:ext uri="{BB962C8B-B14F-4D97-AF65-F5344CB8AC3E}">
        <p14:creationId xmlns:p14="http://schemas.microsoft.com/office/powerpoint/2010/main" val="34690900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sp>
        <p:nvSpPr>
          <p:cNvPr id="3" name="Rectangle 2"/>
          <p:cNvSpPr/>
          <p:nvPr userDrawn="1"/>
        </p:nvSpPr>
        <p:spPr bwMode="auto">
          <a:xfrm>
            <a:off x="274638" y="2125663"/>
            <a:ext cx="8229600" cy="3657600"/>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9" name="Title 1"/>
          <p:cNvSpPr>
            <a:spLocks noGrp="1"/>
          </p:cNvSpPr>
          <p:nvPr>
            <p:ph type="title" hasCustomPrompt="1"/>
          </p:nvPr>
        </p:nvSpPr>
        <p:spPr>
          <a:xfrm>
            <a:off x="274702" y="2125678"/>
            <a:ext cx="8229536" cy="1828786"/>
          </a:xfrm>
          <a:noFill/>
        </p:spPr>
        <p:txBody>
          <a:bodyPr lIns="146304" tIns="91440" rIns="146304" bIns="91440" anchor="t" anchorCtr="0"/>
          <a:lstStyle>
            <a:lvl1pPr>
              <a:defRPr sz="6000" spc="-100" baseline="0">
                <a:gradFill>
                  <a:gsLst>
                    <a:gs pos="5833">
                      <a:srgbClr val="FFFFFF"/>
                    </a:gs>
                    <a:gs pos="18000">
                      <a:srgbClr val="FFFFFF"/>
                    </a:gs>
                  </a:gsLst>
                  <a:lin ang="5400000" scaled="0"/>
                </a:gradFill>
              </a:defRPr>
            </a:lvl1pPr>
          </a:lstStyle>
          <a:p>
            <a:r>
              <a:rPr lang="en-US" dirty="0" smtClean="0"/>
              <a:t>Presentation title</a:t>
            </a:r>
            <a:endParaRPr lang="en-US" dirty="0"/>
          </a:p>
        </p:txBody>
      </p:sp>
      <p:sp>
        <p:nvSpPr>
          <p:cNvPr id="5" name="Text Placeholder 4"/>
          <p:cNvSpPr>
            <a:spLocks noGrp="1"/>
          </p:cNvSpPr>
          <p:nvPr>
            <p:ph type="body" sz="quarter" idx="12" hasCustomPrompt="1"/>
          </p:nvPr>
        </p:nvSpPr>
        <p:spPr>
          <a:xfrm>
            <a:off x="274701" y="3955786"/>
            <a:ext cx="8229537" cy="1828007"/>
          </a:xfrm>
          <a:noFill/>
        </p:spPr>
        <p:txBody>
          <a:bodyPr lIns="146304" tIns="109728" rIns="146304" bIns="109728">
            <a:noAutofit/>
          </a:bodyPr>
          <a:lstStyle>
            <a:lvl1pPr marL="0" indent="0">
              <a:spcBef>
                <a:spcPts val="0"/>
              </a:spcBef>
              <a:buNone/>
              <a:defRPr sz="3600" spc="0" baseline="0">
                <a:gradFill>
                  <a:gsLst>
                    <a:gs pos="2917">
                      <a:srgbClr val="FFFFFF"/>
                    </a:gs>
                    <a:gs pos="30000">
                      <a:srgbClr val="FFFFFF"/>
                    </a:gs>
                  </a:gsLst>
                  <a:lin ang="5400000" scaled="0"/>
                </a:gradFill>
                <a:latin typeface="+mj-lt"/>
              </a:defRPr>
            </a:lvl1pPr>
          </a:lstStyle>
          <a:p>
            <a:pPr lvl="0"/>
            <a:r>
              <a:rPr lang="en-US" dirty="0" smtClean="0"/>
              <a:t>Speaker Name</a:t>
            </a:r>
          </a:p>
        </p:txBody>
      </p:sp>
      <p:pic>
        <p:nvPicPr>
          <p:cNvPr id="7" name="Picture 6"/>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bwMode="invGray">
          <a:xfrm>
            <a:off x="458332" y="6182440"/>
            <a:ext cx="1552931" cy="332660"/>
          </a:xfrm>
          <a:prstGeom prst="rect">
            <a:avLst/>
          </a:prstGeom>
        </p:spPr>
      </p:pic>
      <p:pic>
        <p:nvPicPr>
          <p:cNvPr id="10" name="TechEd 2014 logo whit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invGray">
          <a:xfrm>
            <a:off x="474108" y="448802"/>
            <a:ext cx="2965328" cy="1283012"/>
          </a:xfrm>
          <a:prstGeom prst="rect">
            <a:avLst/>
          </a:prstGeom>
        </p:spPr>
      </p:pic>
    </p:spTree>
    <p:extLst>
      <p:ext uri="{BB962C8B-B14F-4D97-AF65-F5344CB8AC3E}">
        <p14:creationId xmlns:p14="http://schemas.microsoft.com/office/powerpoint/2010/main" val="324959784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ction Titl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831975"/>
          </a:xfrm>
          <a:noFill/>
        </p:spPr>
        <p:txBody>
          <a:bodyPr tIns="91440" bIns="91440" anchor="t" anchorCtr="0"/>
          <a:lstStyle>
            <a:lvl1pPr>
              <a:defRPr sz="8800" spc="-100" baseline="0">
                <a:gradFill>
                  <a:gsLst>
                    <a:gs pos="87586">
                      <a:srgbClr val="FFFFFF"/>
                    </a:gs>
                    <a:gs pos="52000">
                      <a:srgbClr val="FFFFFF"/>
                    </a:gs>
                  </a:gsLst>
                  <a:lin ang="5400000" scaled="0"/>
                </a:gradFill>
              </a:defRPr>
            </a:lvl1pPr>
          </a:lstStyle>
          <a:p>
            <a:r>
              <a:rPr lang="en-US" dirty="0" smtClean="0"/>
              <a:t>Section title</a:t>
            </a:r>
            <a:endParaRPr lang="en-US" dirty="0"/>
          </a:p>
        </p:txBody>
      </p:sp>
      <p:pic>
        <p:nvPicPr>
          <p:cNvPr id="4" name="TechEd 2014 logo white"/>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9058190" y="448802"/>
            <a:ext cx="2965328" cy="1283012"/>
          </a:xfrm>
          <a:prstGeom prst="rect">
            <a:avLst/>
          </a:prstGeom>
        </p:spPr>
      </p:pic>
    </p:spTree>
    <p:extLst>
      <p:ext uri="{BB962C8B-B14F-4D97-AF65-F5344CB8AC3E}">
        <p14:creationId xmlns:p14="http://schemas.microsoft.com/office/powerpoint/2010/main" val="1449616752"/>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mp;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1"/>
          </p:nvPr>
        </p:nvSpPr>
        <p:spPr>
          <a:xfrm>
            <a:off x="274639" y="1212849"/>
            <a:ext cx="11889564" cy="2059025"/>
          </a:xfrm>
        </p:spPr>
        <p:txBody>
          <a:bodyPr/>
          <a:lstStyle>
            <a:lvl1pPr marL="0" indent="0">
              <a:buNone/>
              <a:defRPr/>
            </a:lvl1pPr>
            <a:lvl2pPr marL="28575" indent="0">
              <a:buNone/>
              <a:defRPr sz="2000"/>
            </a:lvl2pPr>
            <a:lvl3pPr marL="223838" indent="0">
              <a:buNone/>
              <a:defRPr sz="2000"/>
            </a:lvl3pPr>
            <a:lvl4pPr marL="476250" indent="0">
              <a:buNone/>
              <a:defRPr sz="1800"/>
            </a:lvl4pPr>
            <a:lvl5pPr marL="739775" indent="0">
              <a:buNone/>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40572552"/>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mp;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1"/>
          </p:nvPr>
        </p:nvSpPr>
        <p:spPr>
          <a:xfrm>
            <a:off x="274639" y="1212849"/>
            <a:ext cx="11889564" cy="2059025"/>
          </a:xfrm>
        </p:spPr>
        <p:txBody>
          <a:bodyPr/>
          <a:lstStyle>
            <a:lvl1pPr marL="0" indent="0">
              <a:buNone/>
              <a:defRPr/>
            </a:lvl1pPr>
            <a:lvl2pPr marL="28575" indent="0">
              <a:buNone/>
              <a:defRPr sz="2000"/>
            </a:lvl2pPr>
            <a:lvl3pPr marL="223838" indent="0">
              <a:buNone/>
              <a:defRPr sz="2000"/>
            </a:lvl3pPr>
            <a:lvl4pPr marL="476250" indent="0">
              <a:buNone/>
              <a:defRPr sz="1800"/>
            </a:lvl4pPr>
            <a:lvl5pPr marL="739775" indent="0">
              <a:buNone/>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843985228"/>
      </p:ext>
    </p:extLst>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mp; 2-color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1"/>
          </p:nvPr>
        </p:nvSpPr>
        <p:spPr>
          <a:xfrm>
            <a:off x="274639" y="1212849"/>
            <a:ext cx="11889564" cy="2059025"/>
          </a:xfrm>
        </p:spPr>
        <p:txBody>
          <a:bodyPr/>
          <a:lstStyle>
            <a:lvl1pPr marL="0" indent="0">
              <a:buNone/>
              <a:defRPr>
                <a:gradFill>
                  <a:gsLst>
                    <a:gs pos="2920">
                      <a:schemeClr val="tx2"/>
                    </a:gs>
                    <a:gs pos="39000">
                      <a:schemeClr val="tx2"/>
                    </a:gs>
                  </a:gsLst>
                  <a:lin ang="5400000" scaled="0"/>
                </a:gradFill>
              </a:defRPr>
            </a:lvl1pPr>
            <a:lvl2pPr marL="28575" indent="0">
              <a:buNone/>
              <a:defRPr sz="2000"/>
            </a:lvl2pPr>
            <a:lvl3pPr marL="223838" indent="0">
              <a:buNone/>
              <a:defRPr sz="2000"/>
            </a:lvl3pPr>
            <a:lvl4pPr marL="476250" indent="0">
              <a:buNone/>
              <a:defRPr sz="1800"/>
            </a:lvl4pPr>
            <a:lvl5pPr marL="739775" indent="0">
              <a:buNone/>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790891354"/>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700454496"/>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2-color bullete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1pPr>
              <a:buClr>
                <a:schemeClr val="tx2"/>
              </a:buClr>
              <a:defRPr>
                <a:gradFill>
                  <a:gsLst>
                    <a:gs pos="13869">
                      <a:schemeClr val="tx2"/>
                    </a:gs>
                    <a:gs pos="42000">
                      <a:schemeClr val="tx2"/>
                    </a:gs>
                  </a:gsLst>
                  <a:lin ang="5400000" scaled="0"/>
                </a:gradFill>
              </a:defRPr>
            </a:lvl1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02459995"/>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wo Column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468368"/>
          </a:xfrm>
        </p:spPr>
        <p:txBody>
          <a:bodyPr wrap="square">
            <a:spAutoFit/>
          </a:bodyPr>
          <a:lstStyle>
            <a:lvl1pPr marL="0" indent="0">
              <a:spcBef>
                <a:spcPts val="1224"/>
              </a:spcBef>
              <a:buClr>
                <a:schemeClr val="tx1"/>
              </a:buClr>
              <a:buFont typeface="Wingdings" pitchFamily="2" charset="2"/>
              <a:buNone/>
              <a:defRPr sz="3600"/>
            </a:lvl1pPr>
            <a:lvl2pPr marL="0" indent="0">
              <a:buNone/>
              <a:defRPr sz="2000"/>
            </a:lvl2pPr>
            <a:lvl3pPr marL="231775" indent="0">
              <a:buNone/>
              <a:tabLst/>
              <a:defRPr sz="2000"/>
            </a:lvl3pPr>
            <a:lvl4pPr marL="460375" indent="0">
              <a:buNone/>
              <a:defRPr/>
            </a:lvl4pPr>
            <a:lvl5pPr marL="685800" indent="0">
              <a:buNone/>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468368"/>
          </a:xfrm>
        </p:spPr>
        <p:txBody>
          <a:bodyPr wrap="square">
            <a:spAutoFit/>
          </a:bodyPr>
          <a:lstStyle>
            <a:lvl1pPr marL="0" indent="0">
              <a:spcBef>
                <a:spcPts val="1224"/>
              </a:spcBef>
              <a:buClr>
                <a:schemeClr val="tx1"/>
              </a:buClr>
              <a:buFont typeface="Wingdings" pitchFamily="2" charset="2"/>
              <a:buNone/>
              <a:defRPr sz="3600"/>
            </a:lvl1pPr>
            <a:lvl2pPr marL="0" indent="0">
              <a:buNone/>
              <a:defRPr sz="2000"/>
            </a:lvl2pPr>
            <a:lvl3pPr marL="231775" indent="0">
              <a:buNone/>
              <a:tabLst/>
              <a:defRPr sz="2000"/>
            </a:lvl3pPr>
            <a:lvl4pPr marL="460375" indent="0">
              <a:buNone/>
              <a:defRPr/>
            </a:lvl4pPr>
            <a:lvl5pPr marL="685800" indent="0">
              <a:buNone/>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13767101"/>
      </p:ext>
    </p:extLst>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wo Column 2-color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536079"/>
          </a:xfrm>
        </p:spPr>
        <p:txBody>
          <a:bodyPr wrap="square">
            <a:spAutoFit/>
          </a:bodyPr>
          <a:lstStyle>
            <a:lvl1pPr marL="0" indent="0">
              <a:spcBef>
                <a:spcPts val="1224"/>
              </a:spcBef>
              <a:buClr>
                <a:schemeClr val="tx1"/>
              </a:buClr>
              <a:buFont typeface="Wingdings" pitchFamily="2" charset="2"/>
              <a:buNone/>
              <a:defRPr sz="3600">
                <a:gradFill>
                  <a:gsLst>
                    <a:gs pos="5109">
                      <a:schemeClr val="tx2"/>
                    </a:gs>
                    <a:gs pos="25000">
                      <a:schemeClr val="tx2"/>
                    </a:gs>
                  </a:gsLst>
                  <a:lin ang="5400000" scaled="0"/>
                </a:gradFill>
              </a:defRPr>
            </a:lvl1pPr>
            <a:lvl2pPr marL="0" indent="0">
              <a:buNone/>
              <a:defRPr sz="2000"/>
            </a:lvl2pPr>
            <a:lvl3pPr marL="231775" indent="0">
              <a:buNone/>
              <a:tabLst/>
              <a:defRPr sz="2000"/>
            </a:lvl3pPr>
            <a:lvl4pPr marL="460375" indent="0">
              <a:buNone/>
              <a:defRPr/>
            </a:lvl4pPr>
            <a:lvl5pPr marL="685800" indent="0">
              <a:buNone/>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536079"/>
          </a:xfrm>
        </p:spPr>
        <p:txBody>
          <a:bodyPr wrap="square">
            <a:spAutoFit/>
          </a:bodyPr>
          <a:lstStyle>
            <a:lvl1pPr marL="0" indent="0">
              <a:spcBef>
                <a:spcPts val="1224"/>
              </a:spcBef>
              <a:buClr>
                <a:schemeClr val="tx1"/>
              </a:buClr>
              <a:buFont typeface="Wingdings" pitchFamily="2" charset="2"/>
              <a:buNone/>
              <a:defRPr sz="3600">
                <a:gradFill>
                  <a:gsLst>
                    <a:gs pos="100000">
                      <a:schemeClr val="tx2"/>
                    </a:gs>
                    <a:gs pos="0">
                      <a:schemeClr val="tx2"/>
                    </a:gs>
                  </a:gsLst>
                  <a:lin ang="5400000" scaled="0"/>
                </a:gradFill>
              </a:defRPr>
            </a:lvl1pPr>
            <a:lvl2pPr marL="0" indent="0">
              <a:buNone/>
              <a:defRPr sz="2000"/>
            </a:lvl2pPr>
            <a:lvl3pPr marL="231775" indent="0">
              <a:buNone/>
              <a:tabLst/>
              <a:defRPr sz="2000"/>
            </a:lvl3pPr>
            <a:lvl4pPr marL="460375" indent="0">
              <a:buNone/>
              <a:defRPr/>
            </a:lvl4pPr>
            <a:lvl5pPr marL="685800" indent="0">
              <a:buNone/>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283195962"/>
      </p:ext>
    </p:extLst>
  </p:cSld>
  <p:clrMapOvr>
    <a:masterClrMapping/>
  </p:clrMapOvr>
  <p:transition>
    <p:fad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wo Column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603790"/>
          </a:xfrm>
        </p:spPr>
        <p:txBody>
          <a:bodyPr wrap="square">
            <a:spAutoFit/>
          </a:bodyPr>
          <a:lstStyle>
            <a:lvl1pPr marL="287338" indent="-287338">
              <a:spcBef>
                <a:spcPts val="1224"/>
              </a:spcBef>
              <a:buClr>
                <a:schemeClr val="tx1"/>
              </a:buClr>
              <a:buFontTx/>
              <a:buBlip>
                <a:blip r:embed="rId2"/>
              </a:buBlip>
              <a:defRPr sz="3600"/>
            </a:lvl1pPr>
            <a:lvl2pPr marL="531166" indent="-233195">
              <a:defRPr sz="2400"/>
            </a:lvl2pPr>
            <a:lvl3pPr marL="699585" indent="-168419">
              <a:tabLst/>
              <a:defRPr sz="2000"/>
            </a:lvl3pPr>
            <a:lvl4pPr marL="880958" indent="-181374">
              <a:defRPr/>
            </a:lvl4pPr>
            <a:lvl5pPr marL="1049377" indent="-168419">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603790"/>
          </a:xfrm>
        </p:spPr>
        <p:txBody>
          <a:bodyPr wrap="square">
            <a:spAutoFit/>
          </a:bodyPr>
          <a:lstStyle>
            <a:lvl1pPr marL="287338" indent="-287338">
              <a:spcBef>
                <a:spcPts val="1224"/>
              </a:spcBef>
              <a:buClr>
                <a:schemeClr val="tx1"/>
              </a:buClr>
              <a:buFontTx/>
              <a:buBlip>
                <a:blip r:embed="rId2"/>
              </a:buBlip>
              <a:defRPr sz="3600"/>
            </a:lvl1pPr>
            <a:lvl2pPr marL="531166" indent="-233195">
              <a:defRPr sz="2400"/>
            </a:lvl2pPr>
            <a:lvl3pPr marL="699585" indent="-168419">
              <a:tabLst/>
              <a:defRPr sz="2000"/>
            </a:lvl3pPr>
            <a:lvl4pPr marL="880958" indent="-181374">
              <a:defRPr/>
            </a:lvl4pPr>
            <a:lvl5pPr marL="1049377" indent="-168419">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179044080"/>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 Column 2-color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603790"/>
          </a:xfrm>
        </p:spPr>
        <p:txBody>
          <a:bodyPr wrap="square">
            <a:spAutoFit/>
          </a:bodyPr>
          <a:lstStyle>
            <a:lvl1pPr marL="287338" indent="-287338">
              <a:spcBef>
                <a:spcPts val="1224"/>
              </a:spcBef>
              <a:buClr>
                <a:schemeClr val="tx2"/>
              </a:buClr>
              <a:buFontTx/>
              <a:buBlip>
                <a:blip r:embed="rId2"/>
              </a:buBlip>
              <a:defRPr sz="3600">
                <a:gradFill>
                  <a:gsLst>
                    <a:gs pos="5109">
                      <a:schemeClr val="tx2"/>
                    </a:gs>
                    <a:gs pos="100000">
                      <a:schemeClr val="tx2"/>
                    </a:gs>
                  </a:gsLst>
                  <a:lin ang="5400000" scaled="0"/>
                </a:gradFill>
              </a:defRPr>
            </a:lvl1pPr>
            <a:lvl2pPr marL="531166" indent="-233195">
              <a:defRPr sz="2400"/>
            </a:lvl2pPr>
            <a:lvl3pPr marL="699585" indent="-168419">
              <a:tabLst/>
              <a:defRPr sz="2000"/>
            </a:lvl3pPr>
            <a:lvl4pPr marL="880958" indent="-181374">
              <a:defRPr/>
            </a:lvl4pPr>
            <a:lvl5pPr marL="1049377" indent="-168419">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603790"/>
          </a:xfrm>
        </p:spPr>
        <p:txBody>
          <a:bodyPr wrap="square">
            <a:spAutoFit/>
          </a:bodyPr>
          <a:lstStyle>
            <a:lvl1pPr marL="287338" indent="-287338">
              <a:spcBef>
                <a:spcPts val="1224"/>
              </a:spcBef>
              <a:buClr>
                <a:schemeClr val="tx2"/>
              </a:buClr>
              <a:buFontTx/>
              <a:buBlip>
                <a:blip r:embed="rId2"/>
              </a:buBlip>
              <a:defRPr sz="3600">
                <a:gradFill>
                  <a:gsLst>
                    <a:gs pos="5109">
                      <a:schemeClr val="tx2"/>
                    </a:gs>
                    <a:gs pos="100000">
                      <a:schemeClr val="tx2"/>
                    </a:gs>
                  </a:gsLst>
                  <a:lin ang="5400000" scaled="0"/>
                </a:gradFill>
              </a:defRPr>
            </a:lvl1pPr>
            <a:lvl2pPr marL="531166" indent="-233195">
              <a:defRPr sz="2400"/>
            </a:lvl2pPr>
            <a:lvl3pPr marL="699585" indent="-168419">
              <a:tabLst/>
              <a:defRPr sz="2000"/>
            </a:lvl3pPr>
            <a:lvl4pPr marL="880958" indent="-181374">
              <a:defRPr/>
            </a:lvl4pPr>
            <a:lvl5pPr marL="1049377" indent="-168419">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535435433"/>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8463362"/>
      </p:ext>
    </p:extLst>
  </p:cSld>
  <p:clrMapOvr>
    <a:masterClrMapping/>
  </p:clrMapOvr>
  <p:transition>
    <p:fad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ig Idea Layout">
    <p:spTree>
      <p:nvGrpSpPr>
        <p:cNvPr id="1" name=""/>
        <p:cNvGrpSpPr/>
        <p:nvPr/>
      </p:nvGrpSpPr>
      <p:grpSpPr>
        <a:xfrm>
          <a:off x="0" y="0"/>
          <a:ext cx="0" cy="0"/>
          <a:chOff x="0" y="0"/>
          <a:chExt cx="0" cy="0"/>
        </a:xfrm>
      </p:grpSpPr>
      <p:sp>
        <p:nvSpPr>
          <p:cNvPr id="2" name="Title 1"/>
          <p:cNvSpPr>
            <a:spLocks noGrp="1"/>
          </p:cNvSpPr>
          <p:nvPr>
            <p:ph type="title"/>
          </p:nvPr>
        </p:nvSpPr>
        <p:spPr>
          <a:xfrm>
            <a:off x="282576" y="1211263"/>
            <a:ext cx="11889564" cy="917575"/>
          </a:xfrm>
        </p:spPr>
        <p:txBody>
          <a:bodyPr/>
          <a:lstStyle>
            <a:lvl1pPr>
              <a:defRPr sz="7200" baseline="0"/>
            </a:lvl1pPr>
          </a:lstStyle>
          <a:p>
            <a:r>
              <a:rPr lang="en-US" smtClean="0"/>
              <a:t>Click to edit Master title style</a:t>
            </a:r>
            <a:endParaRPr lang="en-US" dirty="0"/>
          </a:p>
        </p:txBody>
      </p:sp>
    </p:spTree>
    <p:extLst>
      <p:ext uri="{BB962C8B-B14F-4D97-AF65-F5344CB8AC3E}">
        <p14:creationId xmlns:p14="http://schemas.microsoft.com/office/powerpoint/2010/main" val="4087139633"/>
      </p:ext>
    </p:extLst>
  </p:cSld>
  <p:clrMapOvr>
    <a:masterClrMapping/>
  </p:clrMapOvr>
  <p:transition>
    <p:fade/>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Fact Layout">
    <p:spTree>
      <p:nvGrpSpPr>
        <p:cNvPr id="1" name=""/>
        <p:cNvGrpSpPr/>
        <p:nvPr/>
      </p:nvGrpSpPr>
      <p:grpSpPr>
        <a:xfrm>
          <a:off x="0" y="0"/>
          <a:ext cx="0" cy="0"/>
          <a:chOff x="0" y="0"/>
          <a:chExt cx="0" cy="0"/>
        </a:xfrm>
      </p:grpSpPr>
      <p:sp>
        <p:nvSpPr>
          <p:cNvPr id="2" name="Title 1"/>
          <p:cNvSpPr>
            <a:spLocks noGrp="1"/>
          </p:cNvSpPr>
          <p:nvPr>
            <p:ph type="title"/>
          </p:nvPr>
        </p:nvSpPr>
        <p:spPr>
          <a:xfrm>
            <a:off x="2113225" y="2125663"/>
            <a:ext cx="8219813" cy="1828800"/>
          </a:xfrm>
        </p:spPr>
        <p:txBody>
          <a:bodyPr/>
          <a:lstStyle>
            <a:lvl1pPr>
              <a:defRPr sz="6000" baseline="0"/>
            </a:lvl1pPr>
          </a:lstStyle>
          <a:p>
            <a:r>
              <a:rPr lang="en-US" smtClean="0"/>
              <a:t>Click to edit Master title style</a:t>
            </a:r>
            <a:endParaRPr lang="en-US" dirty="0"/>
          </a:p>
        </p:txBody>
      </p:sp>
    </p:spTree>
    <p:extLst>
      <p:ext uri="{BB962C8B-B14F-4D97-AF65-F5344CB8AC3E}">
        <p14:creationId xmlns:p14="http://schemas.microsoft.com/office/powerpoint/2010/main" val="3216373502"/>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mp; 2-color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1"/>
          </p:nvPr>
        </p:nvSpPr>
        <p:spPr>
          <a:xfrm>
            <a:off x="274639" y="1212849"/>
            <a:ext cx="11889564" cy="2059025"/>
          </a:xfrm>
        </p:spPr>
        <p:txBody>
          <a:bodyPr/>
          <a:lstStyle>
            <a:lvl1pPr marL="0" indent="0">
              <a:buNone/>
              <a:defRPr>
                <a:gradFill>
                  <a:gsLst>
                    <a:gs pos="2920">
                      <a:schemeClr val="tx2"/>
                    </a:gs>
                    <a:gs pos="39000">
                      <a:schemeClr val="tx2"/>
                    </a:gs>
                  </a:gsLst>
                  <a:lin ang="5400000" scaled="0"/>
                </a:gradFill>
              </a:defRPr>
            </a:lvl1pPr>
            <a:lvl2pPr marL="28575" indent="0">
              <a:buNone/>
              <a:defRPr sz="2000"/>
            </a:lvl2pPr>
            <a:lvl3pPr marL="223838" indent="0">
              <a:buNone/>
              <a:defRPr sz="2000"/>
            </a:lvl3pPr>
            <a:lvl4pPr marL="476250" indent="0">
              <a:buNone/>
              <a:defRPr sz="1800"/>
            </a:lvl4pPr>
            <a:lvl5pPr marL="739775" indent="0">
              <a:buNone/>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642648731"/>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Quote Layou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1189038" y="1201806"/>
            <a:ext cx="10058399" cy="917575"/>
          </a:xfrm>
        </p:spPr>
        <p:txBody>
          <a:bodyPr/>
          <a:lstStyle>
            <a:lvl1pPr marL="233363" indent="-233363">
              <a:defRPr sz="6000" baseline="0"/>
            </a:lvl1pPr>
          </a:lstStyle>
          <a:p>
            <a:r>
              <a:rPr lang="en-US" dirty="0" smtClean="0"/>
              <a:t>“Sample quote goes here. Design is easier than it looks, and more important than it seems.”</a:t>
            </a:r>
            <a:endParaRPr lang="en-US" dirty="0"/>
          </a:p>
        </p:txBody>
      </p:sp>
      <p:sp>
        <p:nvSpPr>
          <p:cNvPr id="4" name="Text Placeholder 3"/>
          <p:cNvSpPr>
            <a:spLocks noGrp="1"/>
          </p:cNvSpPr>
          <p:nvPr>
            <p:ph type="body" sz="quarter" idx="10" hasCustomPrompt="1"/>
          </p:nvPr>
        </p:nvSpPr>
        <p:spPr>
          <a:xfrm>
            <a:off x="5761038" y="5126038"/>
            <a:ext cx="5486400" cy="1071062"/>
          </a:xfrm>
        </p:spPr>
        <p:txBody>
          <a:bodyPr/>
          <a:lstStyle>
            <a:lvl1pPr marL="0" indent="0">
              <a:spcBef>
                <a:spcPts val="0"/>
              </a:spcBef>
              <a:buNone/>
              <a:defRPr sz="3200" baseline="0">
                <a:latin typeface="+mj-lt"/>
              </a:defRPr>
            </a:lvl1pPr>
          </a:lstStyle>
          <a:p>
            <a:pPr lvl="0"/>
            <a:r>
              <a:rPr lang="en-US" dirty="0" smtClean="0"/>
              <a:t>Author Name</a:t>
            </a:r>
          </a:p>
          <a:p>
            <a:pPr lvl="0"/>
            <a:r>
              <a:rPr lang="en-US" dirty="0" smtClean="0"/>
              <a:t>Title</a:t>
            </a:r>
          </a:p>
        </p:txBody>
      </p:sp>
    </p:spTree>
    <p:extLst>
      <p:ext uri="{BB962C8B-B14F-4D97-AF65-F5344CB8AC3E}">
        <p14:creationId xmlns:p14="http://schemas.microsoft.com/office/powerpoint/2010/main" val="4059090467"/>
      </p:ext>
    </p:extLst>
  </p:cSld>
  <p:clrMapOvr>
    <a:masterClrMapping/>
  </p:clrMapOvr>
  <p:transition>
    <p:fade/>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ig Idea &amp; 3 Points">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282576" y="2430462"/>
            <a:ext cx="11887200" cy="932563"/>
          </a:xfrm>
        </p:spPr>
        <p:txBody>
          <a:bodyPr/>
          <a:lstStyle>
            <a:lvl1pPr marL="0" indent="0">
              <a:buNone/>
              <a:defRPr sz="5400">
                <a:gradFill>
                  <a:gsLst>
                    <a:gs pos="3333">
                      <a:schemeClr val="tx1"/>
                    </a:gs>
                    <a:gs pos="39000">
                      <a:schemeClr val="tx1"/>
                    </a:gs>
                  </a:gsLst>
                  <a:lin ang="5400000" scaled="0"/>
                </a:gradFill>
              </a:defRPr>
            </a:lvl1pPr>
            <a:lvl2pPr marL="0" indent="0">
              <a:buFontTx/>
              <a:buNone/>
              <a:defRPr sz="2000"/>
            </a:lvl2pPr>
            <a:lvl3pPr marL="228600" indent="0">
              <a:buNone/>
              <a:defRPr/>
            </a:lvl3pPr>
            <a:lvl4pPr marL="457200" indent="0">
              <a:buNone/>
              <a:defRPr/>
            </a:lvl4pPr>
            <a:lvl5pPr marL="685800" indent="0">
              <a:buNone/>
              <a:defRPr/>
            </a:lvl5pPr>
          </a:lstStyle>
          <a:p>
            <a:pPr lvl="0"/>
            <a:r>
              <a:rPr lang="en-US" smtClean="0"/>
              <a:t>Click to edit Master text styles</a:t>
            </a:r>
          </a:p>
        </p:txBody>
      </p:sp>
      <p:sp>
        <p:nvSpPr>
          <p:cNvPr id="4" name="Title 1"/>
          <p:cNvSpPr>
            <a:spLocks noGrp="1"/>
          </p:cNvSpPr>
          <p:nvPr>
            <p:ph type="title"/>
          </p:nvPr>
        </p:nvSpPr>
        <p:spPr>
          <a:xfrm>
            <a:off x="282576" y="1211263"/>
            <a:ext cx="11889564" cy="917575"/>
          </a:xfrm>
        </p:spPr>
        <p:txBody>
          <a:bodyPr/>
          <a:lstStyle>
            <a:lvl1pPr>
              <a:defRPr sz="7200" baseline="0">
                <a:gradFill>
                  <a:gsLst>
                    <a:gs pos="1250">
                      <a:schemeClr val="tx1"/>
                    </a:gs>
                    <a:gs pos="100000">
                      <a:schemeClr val="tx1"/>
                    </a:gs>
                  </a:gsLst>
                  <a:lin ang="5400000" scaled="0"/>
                </a:gradFill>
              </a:defRPr>
            </a:lvl1pPr>
          </a:lstStyle>
          <a:p>
            <a:r>
              <a:rPr lang="en-US" smtClean="0"/>
              <a:t>Click to edit Master title style</a:t>
            </a:r>
            <a:endParaRPr lang="en-US" dirty="0"/>
          </a:p>
        </p:txBody>
      </p:sp>
    </p:spTree>
    <p:extLst>
      <p:ext uri="{BB962C8B-B14F-4D97-AF65-F5344CB8AC3E}">
        <p14:creationId xmlns:p14="http://schemas.microsoft.com/office/powerpoint/2010/main" val="1805636574"/>
      </p:ext>
    </p:extLst>
  </p:cSld>
  <p:clrMapOvr>
    <a:masterClrMapping/>
  </p:clrMapOvr>
  <p:transition>
    <p:fade/>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388642" y="286003"/>
            <a:ext cx="11375536" cy="786503"/>
          </a:xfrm>
        </p:spPr>
        <p:txBody>
          <a:bodyPr/>
          <a:lstStyle/>
          <a:p>
            <a:r>
              <a:rPr lang="en-US" smtClean="0"/>
              <a:t>Click to edit Master title style</a:t>
            </a:r>
            <a:endParaRPr lang="en-US" dirty="0"/>
          </a:p>
        </p:txBody>
      </p:sp>
      <p:sp>
        <p:nvSpPr>
          <p:cNvPr id="5" name="Text Placeholder 4"/>
          <p:cNvSpPr>
            <a:spLocks noGrp="1"/>
          </p:cNvSpPr>
          <p:nvPr>
            <p:ph type="body" sz="quarter" idx="10"/>
          </p:nvPr>
        </p:nvSpPr>
        <p:spPr>
          <a:xfrm>
            <a:off x="385533" y="1429994"/>
            <a:ext cx="11375536" cy="22315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092897328"/>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Slide 1">
    <p:bg bwMode="auto">
      <p:bgPr>
        <a:solidFill>
          <a:srgbClr val="002050"/>
        </a:solidFill>
        <a:effectLst/>
      </p:bgPr>
    </p:bg>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3954457"/>
            <a:ext cx="6399213" cy="1830388"/>
          </a:xfrm>
          <a:noFill/>
        </p:spPr>
        <p:txBody>
          <a:bodyPr lIns="146304" tIns="109728" rIns="146304" bIns="109728">
            <a:noAutofit/>
          </a:bodyPr>
          <a:lstStyle>
            <a:lvl1pPr marL="0" indent="0">
              <a:spcBef>
                <a:spcPts val="0"/>
              </a:spcBef>
              <a:buNone/>
              <a:defRPr sz="3600" spc="0" baseline="0">
                <a:gradFill>
                  <a:gsLst>
                    <a:gs pos="0">
                      <a:schemeClr val="tx1"/>
                    </a:gs>
                    <a:gs pos="100000">
                      <a:schemeClr val="tx1"/>
                    </a:gs>
                  </a:gsLst>
                  <a:lin ang="5400000" scaled="0"/>
                </a:gradFill>
                <a:latin typeface="+mj-lt"/>
              </a:defRPr>
            </a:lvl1pPr>
          </a:lstStyle>
          <a:p>
            <a:pPr lvl="0"/>
            <a:r>
              <a:rPr lang="en-US" dirty="0" smtClean="0"/>
              <a:t>Speaker Name</a:t>
            </a:r>
          </a:p>
        </p:txBody>
      </p:sp>
      <p:sp>
        <p:nvSpPr>
          <p:cNvPr id="9" name="Title 1"/>
          <p:cNvSpPr>
            <a:spLocks noGrp="1"/>
          </p:cNvSpPr>
          <p:nvPr>
            <p:ph type="title" hasCustomPrompt="1"/>
          </p:nvPr>
        </p:nvSpPr>
        <p:spPr>
          <a:xfrm>
            <a:off x="274703" y="2117165"/>
            <a:ext cx="8229535" cy="1837298"/>
          </a:xfrm>
          <a:noFill/>
        </p:spPr>
        <p:txBody>
          <a:bodyPr lIns="146304" tIns="91440" rIns="146304" bIns="91440" anchor="t" anchorCtr="0"/>
          <a:lstStyle>
            <a:lvl1pPr>
              <a:defRPr sz="60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pic>
        <p:nvPicPr>
          <p:cNvPr id="11" name="TechEd 2014 logo white"/>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74108" y="448802"/>
            <a:ext cx="2965328" cy="1283012"/>
          </a:xfrm>
          <a:prstGeom prst="rect">
            <a:avLst/>
          </a:prstGeom>
        </p:spPr>
      </p:pic>
      <p:pic>
        <p:nvPicPr>
          <p:cNvPr id="8" name="MS logo white"/>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bwMode="gray">
          <a:xfrm>
            <a:off x="458332" y="6182440"/>
            <a:ext cx="1552931" cy="332660"/>
          </a:xfrm>
          <a:prstGeom prst="rect">
            <a:avLst/>
          </a:prstGeom>
        </p:spPr>
      </p:pic>
    </p:spTree>
    <p:extLst>
      <p:ext uri="{BB962C8B-B14F-4D97-AF65-F5344CB8AC3E}">
        <p14:creationId xmlns:p14="http://schemas.microsoft.com/office/powerpoint/2010/main" val="139882303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sp>
        <p:nvSpPr>
          <p:cNvPr id="3" name="Rectangle 2"/>
          <p:cNvSpPr/>
          <p:nvPr userDrawn="1"/>
        </p:nvSpPr>
        <p:spPr bwMode="auto">
          <a:xfrm>
            <a:off x="274638" y="2125663"/>
            <a:ext cx="8229600" cy="3657600"/>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9" name="Title 1"/>
          <p:cNvSpPr>
            <a:spLocks noGrp="1"/>
          </p:cNvSpPr>
          <p:nvPr>
            <p:ph type="title" hasCustomPrompt="1"/>
          </p:nvPr>
        </p:nvSpPr>
        <p:spPr>
          <a:xfrm>
            <a:off x="274702" y="2125678"/>
            <a:ext cx="8229536" cy="1828786"/>
          </a:xfrm>
          <a:noFill/>
        </p:spPr>
        <p:txBody>
          <a:bodyPr lIns="146304" tIns="91440" rIns="146304" bIns="91440" anchor="t" anchorCtr="0"/>
          <a:lstStyle>
            <a:lvl1pPr>
              <a:defRPr sz="6000" spc="-100" baseline="0">
                <a:gradFill>
                  <a:gsLst>
                    <a:gs pos="5833">
                      <a:srgbClr val="FFFFFF"/>
                    </a:gs>
                    <a:gs pos="18000">
                      <a:srgbClr val="FFFFFF"/>
                    </a:gs>
                  </a:gsLst>
                  <a:lin ang="5400000" scaled="0"/>
                </a:gradFill>
              </a:defRPr>
            </a:lvl1pPr>
          </a:lstStyle>
          <a:p>
            <a:r>
              <a:rPr lang="en-US" dirty="0" smtClean="0"/>
              <a:t>Presentation title</a:t>
            </a:r>
            <a:endParaRPr lang="en-US" dirty="0"/>
          </a:p>
        </p:txBody>
      </p:sp>
      <p:sp>
        <p:nvSpPr>
          <p:cNvPr id="5" name="Text Placeholder 4"/>
          <p:cNvSpPr>
            <a:spLocks noGrp="1"/>
          </p:cNvSpPr>
          <p:nvPr>
            <p:ph type="body" sz="quarter" idx="12" hasCustomPrompt="1"/>
          </p:nvPr>
        </p:nvSpPr>
        <p:spPr>
          <a:xfrm>
            <a:off x="274701" y="3955786"/>
            <a:ext cx="8229537" cy="1828007"/>
          </a:xfrm>
          <a:noFill/>
        </p:spPr>
        <p:txBody>
          <a:bodyPr lIns="146304" tIns="109728" rIns="146304" bIns="109728">
            <a:noAutofit/>
          </a:bodyPr>
          <a:lstStyle>
            <a:lvl1pPr marL="0" indent="0">
              <a:spcBef>
                <a:spcPts val="0"/>
              </a:spcBef>
              <a:buNone/>
              <a:defRPr sz="3600" spc="0" baseline="0">
                <a:gradFill>
                  <a:gsLst>
                    <a:gs pos="2917">
                      <a:srgbClr val="FFFFFF"/>
                    </a:gs>
                    <a:gs pos="30000">
                      <a:srgbClr val="FFFFFF"/>
                    </a:gs>
                  </a:gsLst>
                  <a:lin ang="5400000" scaled="0"/>
                </a:gradFill>
                <a:latin typeface="+mj-lt"/>
              </a:defRPr>
            </a:lvl1pPr>
          </a:lstStyle>
          <a:p>
            <a:pPr lvl="0"/>
            <a:r>
              <a:rPr lang="en-US" dirty="0" smtClean="0"/>
              <a:t>Speaker Name</a:t>
            </a:r>
          </a:p>
        </p:txBody>
      </p:sp>
      <p:pic>
        <p:nvPicPr>
          <p:cNvPr id="7" name="Picture 6"/>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bwMode="invGray">
          <a:xfrm>
            <a:off x="458332" y="6182440"/>
            <a:ext cx="1552931" cy="332660"/>
          </a:xfrm>
          <a:prstGeom prst="rect">
            <a:avLst/>
          </a:prstGeom>
        </p:spPr>
      </p:pic>
      <p:pic>
        <p:nvPicPr>
          <p:cNvPr id="10" name="TechEd 2014 logo whit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invGray">
          <a:xfrm>
            <a:off x="474108" y="448802"/>
            <a:ext cx="2965328" cy="1283012"/>
          </a:xfrm>
          <a:prstGeom prst="rect">
            <a:avLst/>
          </a:prstGeom>
        </p:spPr>
      </p:pic>
    </p:spTree>
    <p:extLst>
      <p:ext uri="{BB962C8B-B14F-4D97-AF65-F5344CB8AC3E}">
        <p14:creationId xmlns:p14="http://schemas.microsoft.com/office/powerpoint/2010/main" val="385694944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ection Titl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831975"/>
          </a:xfrm>
          <a:noFill/>
        </p:spPr>
        <p:txBody>
          <a:bodyPr tIns="91440" bIns="91440" anchor="t" anchorCtr="0"/>
          <a:lstStyle>
            <a:lvl1pPr>
              <a:defRPr sz="8800" spc="-100" baseline="0">
                <a:gradFill>
                  <a:gsLst>
                    <a:gs pos="87586">
                      <a:srgbClr val="FFFFFF"/>
                    </a:gs>
                    <a:gs pos="52000">
                      <a:srgbClr val="FFFFFF"/>
                    </a:gs>
                  </a:gsLst>
                  <a:lin ang="5400000" scaled="0"/>
                </a:gradFill>
              </a:defRPr>
            </a:lvl1pPr>
          </a:lstStyle>
          <a:p>
            <a:r>
              <a:rPr lang="en-US" dirty="0" smtClean="0"/>
              <a:t>Section title</a:t>
            </a:r>
            <a:endParaRPr lang="en-US" dirty="0"/>
          </a:p>
        </p:txBody>
      </p:sp>
      <p:pic>
        <p:nvPicPr>
          <p:cNvPr id="4" name="TechEd 2014 logo white"/>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9058190" y="448802"/>
            <a:ext cx="2965328" cy="1283012"/>
          </a:xfrm>
          <a:prstGeom prst="rect">
            <a:avLst/>
          </a:prstGeom>
        </p:spPr>
      </p:pic>
    </p:spTree>
    <p:extLst>
      <p:ext uri="{BB962C8B-B14F-4D97-AF65-F5344CB8AC3E}">
        <p14:creationId xmlns:p14="http://schemas.microsoft.com/office/powerpoint/2010/main" val="3169355552"/>
      </p:ext>
    </p:extLst>
  </p:cSld>
  <p:clrMapOvr>
    <a:masterClrMapping/>
  </p:clrMapOvr>
  <p:transition>
    <p:fade/>
  </p:transition>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amp;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1"/>
          </p:nvPr>
        </p:nvSpPr>
        <p:spPr>
          <a:xfrm>
            <a:off x="274639" y="1212849"/>
            <a:ext cx="11889564" cy="2059025"/>
          </a:xfrm>
        </p:spPr>
        <p:txBody>
          <a:bodyPr/>
          <a:lstStyle>
            <a:lvl1pPr marL="0" indent="0">
              <a:buNone/>
              <a:defRPr/>
            </a:lvl1pPr>
            <a:lvl2pPr marL="28575" indent="0">
              <a:buNone/>
              <a:defRPr sz="2000"/>
            </a:lvl2pPr>
            <a:lvl3pPr marL="223838" indent="0">
              <a:buNone/>
              <a:defRPr sz="2000"/>
            </a:lvl3pPr>
            <a:lvl4pPr marL="476250" indent="0">
              <a:buNone/>
              <a:defRPr sz="1800"/>
            </a:lvl4pPr>
            <a:lvl5pPr marL="739775" indent="0">
              <a:buNone/>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340026190"/>
      </p:ext>
    </p:extLst>
  </p:cSld>
  <p:clrMapOvr>
    <a:masterClrMapping/>
  </p:clrMapOvr>
  <p:transition>
    <p:fade/>
  </p:transition>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amp; 2-color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1"/>
          </p:nvPr>
        </p:nvSpPr>
        <p:spPr>
          <a:xfrm>
            <a:off x="274639" y="1212849"/>
            <a:ext cx="11889564" cy="2059025"/>
          </a:xfrm>
        </p:spPr>
        <p:txBody>
          <a:bodyPr/>
          <a:lstStyle>
            <a:lvl1pPr marL="0" indent="0">
              <a:buNone/>
              <a:defRPr>
                <a:gradFill>
                  <a:gsLst>
                    <a:gs pos="2920">
                      <a:schemeClr val="tx2"/>
                    </a:gs>
                    <a:gs pos="39000">
                      <a:schemeClr val="tx2"/>
                    </a:gs>
                  </a:gsLst>
                  <a:lin ang="5400000" scaled="0"/>
                </a:gradFill>
              </a:defRPr>
            </a:lvl1pPr>
            <a:lvl2pPr marL="28575" indent="0">
              <a:buNone/>
              <a:defRPr sz="2000"/>
            </a:lvl2pPr>
            <a:lvl3pPr marL="223838" indent="0">
              <a:buNone/>
              <a:defRPr sz="2000"/>
            </a:lvl3pPr>
            <a:lvl4pPr marL="476250" indent="0">
              <a:buNone/>
              <a:defRPr sz="1800"/>
            </a:lvl4pPr>
            <a:lvl5pPr marL="739775" indent="0">
              <a:buNone/>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681048532"/>
      </p:ext>
    </p:extLst>
  </p:cSld>
  <p:clrMapOvr>
    <a:masterClrMapping/>
  </p:clrMapOvr>
  <p:transition>
    <p:fade/>
  </p:transition>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83225711"/>
      </p:ext>
    </p:extLst>
  </p:cSld>
  <p:clrMapOvr>
    <a:masterClrMapping/>
  </p:clrMapOvr>
  <p:transition>
    <p:fade/>
  </p:transition>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and 2-color bullete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1pPr>
              <a:buClr>
                <a:schemeClr val="tx2"/>
              </a:buClr>
              <a:defRPr>
                <a:gradFill>
                  <a:gsLst>
                    <a:gs pos="13869">
                      <a:schemeClr val="tx2"/>
                    </a:gs>
                    <a:gs pos="42000">
                      <a:schemeClr val="tx2"/>
                    </a:gs>
                  </a:gsLst>
                  <a:lin ang="5400000" scaled="0"/>
                </a:gradFill>
              </a:defRPr>
            </a:lvl1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99417988"/>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53196831"/>
      </p:ext>
    </p:extLst>
  </p:cSld>
  <p:clrMapOvr>
    <a:masterClrMapping/>
  </p:clrMapOvr>
  <p:transition>
    <p:fade/>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wo Column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468368"/>
          </a:xfrm>
        </p:spPr>
        <p:txBody>
          <a:bodyPr wrap="square">
            <a:spAutoFit/>
          </a:bodyPr>
          <a:lstStyle>
            <a:lvl1pPr marL="0" indent="0">
              <a:spcBef>
                <a:spcPts val="1224"/>
              </a:spcBef>
              <a:buClr>
                <a:schemeClr val="tx1"/>
              </a:buClr>
              <a:buFont typeface="Wingdings" pitchFamily="2" charset="2"/>
              <a:buNone/>
              <a:defRPr sz="3600"/>
            </a:lvl1pPr>
            <a:lvl2pPr marL="0" indent="0">
              <a:buNone/>
              <a:defRPr sz="2000"/>
            </a:lvl2pPr>
            <a:lvl3pPr marL="231775" indent="0">
              <a:buNone/>
              <a:tabLst/>
              <a:defRPr sz="2000"/>
            </a:lvl3pPr>
            <a:lvl4pPr marL="460375" indent="0">
              <a:buNone/>
              <a:defRPr/>
            </a:lvl4pPr>
            <a:lvl5pPr marL="685800" indent="0">
              <a:buNone/>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468368"/>
          </a:xfrm>
        </p:spPr>
        <p:txBody>
          <a:bodyPr wrap="square">
            <a:spAutoFit/>
          </a:bodyPr>
          <a:lstStyle>
            <a:lvl1pPr marL="0" indent="0">
              <a:spcBef>
                <a:spcPts val="1224"/>
              </a:spcBef>
              <a:buClr>
                <a:schemeClr val="tx1"/>
              </a:buClr>
              <a:buFont typeface="Wingdings" pitchFamily="2" charset="2"/>
              <a:buNone/>
              <a:defRPr sz="3600"/>
            </a:lvl1pPr>
            <a:lvl2pPr marL="0" indent="0">
              <a:buNone/>
              <a:defRPr sz="2000"/>
            </a:lvl2pPr>
            <a:lvl3pPr marL="231775" indent="0">
              <a:buNone/>
              <a:tabLst/>
              <a:defRPr sz="2000"/>
            </a:lvl3pPr>
            <a:lvl4pPr marL="460375" indent="0">
              <a:buNone/>
              <a:defRPr/>
            </a:lvl4pPr>
            <a:lvl5pPr marL="685800" indent="0">
              <a:buNone/>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625442930"/>
      </p:ext>
    </p:extLst>
  </p:cSld>
  <p:clrMapOvr>
    <a:masterClrMapping/>
  </p:clrMapOvr>
  <p:transition>
    <p:fade/>
  </p:transition>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wo Column 2-color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536079"/>
          </a:xfrm>
        </p:spPr>
        <p:txBody>
          <a:bodyPr wrap="square">
            <a:spAutoFit/>
          </a:bodyPr>
          <a:lstStyle>
            <a:lvl1pPr marL="0" indent="0">
              <a:spcBef>
                <a:spcPts val="1224"/>
              </a:spcBef>
              <a:buClr>
                <a:schemeClr val="tx1"/>
              </a:buClr>
              <a:buFont typeface="Wingdings" pitchFamily="2" charset="2"/>
              <a:buNone/>
              <a:defRPr sz="3600">
                <a:gradFill>
                  <a:gsLst>
                    <a:gs pos="5109">
                      <a:schemeClr val="tx2"/>
                    </a:gs>
                    <a:gs pos="25000">
                      <a:schemeClr val="tx2"/>
                    </a:gs>
                  </a:gsLst>
                  <a:lin ang="5400000" scaled="0"/>
                </a:gradFill>
              </a:defRPr>
            </a:lvl1pPr>
            <a:lvl2pPr marL="0" indent="0">
              <a:buNone/>
              <a:defRPr sz="2000"/>
            </a:lvl2pPr>
            <a:lvl3pPr marL="231775" indent="0">
              <a:buNone/>
              <a:tabLst/>
              <a:defRPr sz="2000"/>
            </a:lvl3pPr>
            <a:lvl4pPr marL="460375" indent="0">
              <a:buNone/>
              <a:defRPr/>
            </a:lvl4pPr>
            <a:lvl5pPr marL="685800" indent="0">
              <a:buNone/>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536079"/>
          </a:xfrm>
        </p:spPr>
        <p:txBody>
          <a:bodyPr wrap="square">
            <a:spAutoFit/>
          </a:bodyPr>
          <a:lstStyle>
            <a:lvl1pPr marL="0" indent="0">
              <a:spcBef>
                <a:spcPts val="1224"/>
              </a:spcBef>
              <a:buClr>
                <a:schemeClr val="tx1"/>
              </a:buClr>
              <a:buFont typeface="Wingdings" pitchFamily="2" charset="2"/>
              <a:buNone/>
              <a:defRPr sz="3600">
                <a:gradFill>
                  <a:gsLst>
                    <a:gs pos="100000">
                      <a:schemeClr val="tx2"/>
                    </a:gs>
                    <a:gs pos="0">
                      <a:schemeClr val="tx2"/>
                    </a:gs>
                  </a:gsLst>
                  <a:lin ang="5400000" scaled="0"/>
                </a:gradFill>
              </a:defRPr>
            </a:lvl1pPr>
            <a:lvl2pPr marL="0" indent="0">
              <a:buNone/>
              <a:defRPr sz="2000"/>
            </a:lvl2pPr>
            <a:lvl3pPr marL="231775" indent="0">
              <a:buNone/>
              <a:tabLst/>
              <a:defRPr sz="2000"/>
            </a:lvl3pPr>
            <a:lvl4pPr marL="460375" indent="0">
              <a:buNone/>
              <a:defRPr/>
            </a:lvl4pPr>
            <a:lvl5pPr marL="685800" indent="0">
              <a:buNone/>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469893855"/>
      </p:ext>
    </p:extLst>
  </p:cSld>
  <p:clrMapOvr>
    <a:masterClrMapping/>
  </p:clrMapOvr>
  <p:transition>
    <p:fade/>
  </p:transition>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wo Column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603790"/>
          </a:xfrm>
        </p:spPr>
        <p:txBody>
          <a:bodyPr wrap="square">
            <a:spAutoFit/>
          </a:bodyPr>
          <a:lstStyle>
            <a:lvl1pPr marL="287338" indent="-287338">
              <a:spcBef>
                <a:spcPts val="1224"/>
              </a:spcBef>
              <a:buClr>
                <a:schemeClr val="tx1"/>
              </a:buClr>
              <a:buFontTx/>
              <a:buBlip>
                <a:blip r:embed="rId2"/>
              </a:buBlip>
              <a:defRPr sz="3600"/>
            </a:lvl1pPr>
            <a:lvl2pPr marL="531166" indent="-233195">
              <a:defRPr sz="2400"/>
            </a:lvl2pPr>
            <a:lvl3pPr marL="699585" indent="-168419">
              <a:tabLst/>
              <a:defRPr sz="2000"/>
            </a:lvl3pPr>
            <a:lvl4pPr marL="880958" indent="-181374">
              <a:defRPr/>
            </a:lvl4pPr>
            <a:lvl5pPr marL="1049377" indent="-168419">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603790"/>
          </a:xfrm>
        </p:spPr>
        <p:txBody>
          <a:bodyPr wrap="square">
            <a:spAutoFit/>
          </a:bodyPr>
          <a:lstStyle>
            <a:lvl1pPr marL="287338" indent="-287338">
              <a:spcBef>
                <a:spcPts val="1224"/>
              </a:spcBef>
              <a:buClr>
                <a:schemeClr val="tx1"/>
              </a:buClr>
              <a:buFontTx/>
              <a:buBlip>
                <a:blip r:embed="rId2"/>
              </a:buBlip>
              <a:defRPr sz="3600"/>
            </a:lvl1pPr>
            <a:lvl2pPr marL="531166" indent="-233195">
              <a:defRPr sz="2400"/>
            </a:lvl2pPr>
            <a:lvl3pPr marL="699585" indent="-168419">
              <a:tabLst/>
              <a:defRPr sz="2000"/>
            </a:lvl3pPr>
            <a:lvl4pPr marL="880958" indent="-181374">
              <a:defRPr/>
            </a:lvl4pPr>
            <a:lvl5pPr marL="1049377" indent="-168419">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858843359"/>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wo Column 2-color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603790"/>
          </a:xfrm>
        </p:spPr>
        <p:txBody>
          <a:bodyPr wrap="square">
            <a:spAutoFit/>
          </a:bodyPr>
          <a:lstStyle>
            <a:lvl1pPr marL="287338" indent="-287338">
              <a:spcBef>
                <a:spcPts val="1224"/>
              </a:spcBef>
              <a:buClr>
                <a:schemeClr val="tx2"/>
              </a:buClr>
              <a:buFontTx/>
              <a:buBlip>
                <a:blip r:embed="rId2"/>
              </a:buBlip>
              <a:defRPr sz="3600">
                <a:gradFill>
                  <a:gsLst>
                    <a:gs pos="5109">
                      <a:schemeClr val="tx2"/>
                    </a:gs>
                    <a:gs pos="100000">
                      <a:schemeClr val="tx2"/>
                    </a:gs>
                  </a:gsLst>
                  <a:lin ang="5400000" scaled="0"/>
                </a:gradFill>
              </a:defRPr>
            </a:lvl1pPr>
            <a:lvl2pPr marL="531166" indent="-233195">
              <a:defRPr sz="2400"/>
            </a:lvl2pPr>
            <a:lvl3pPr marL="699585" indent="-168419">
              <a:tabLst/>
              <a:defRPr sz="2000"/>
            </a:lvl3pPr>
            <a:lvl4pPr marL="880958" indent="-181374">
              <a:defRPr/>
            </a:lvl4pPr>
            <a:lvl5pPr marL="1049377" indent="-168419">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603790"/>
          </a:xfrm>
        </p:spPr>
        <p:txBody>
          <a:bodyPr wrap="square">
            <a:spAutoFit/>
          </a:bodyPr>
          <a:lstStyle>
            <a:lvl1pPr marL="287338" indent="-287338">
              <a:spcBef>
                <a:spcPts val="1224"/>
              </a:spcBef>
              <a:buClr>
                <a:schemeClr val="tx2"/>
              </a:buClr>
              <a:buFontTx/>
              <a:buBlip>
                <a:blip r:embed="rId2"/>
              </a:buBlip>
              <a:defRPr sz="3600">
                <a:gradFill>
                  <a:gsLst>
                    <a:gs pos="5109">
                      <a:schemeClr val="tx2"/>
                    </a:gs>
                    <a:gs pos="100000">
                      <a:schemeClr val="tx2"/>
                    </a:gs>
                  </a:gsLst>
                  <a:lin ang="5400000" scaled="0"/>
                </a:gradFill>
              </a:defRPr>
            </a:lvl1pPr>
            <a:lvl2pPr marL="531166" indent="-233195">
              <a:defRPr sz="2400"/>
            </a:lvl2pPr>
            <a:lvl3pPr marL="699585" indent="-168419">
              <a:tabLst/>
              <a:defRPr sz="2000"/>
            </a:lvl3pPr>
            <a:lvl4pPr marL="880958" indent="-181374">
              <a:defRPr/>
            </a:lvl4pPr>
            <a:lvl5pPr marL="1049377" indent="-168419">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777205500"/>
      </p:ext>
    </p:extLst>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47617250"/>
      </p:ext>
    </p:extLst>
  </p:cSld>
  <p:clrMapOvr>
    <a:masterClrMapping/>
  </p:clrMapOvr>
  <p:transition>
    <p:fade/>
  </p:transition>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Big Idea Layout">
    <p:spTree>
      <p:nvGrpSpPr>
        <p:cNvPr id="1" name=""/>
        <p:cNvGrpSpPr/>
        <p:nvPr/>
      </p:nvGrpSpPr>
      <p:grpSpPr>
        <a:xfrm>
          <a:off x="0" y="0"/>
          <a:ext cx="0" cy="0"/>
          <a:chOff x="0" y="0"/>
          <a:chExt cx="0" cy="0"/>
        </a:xfrm>
      </p:grpSpPr>
      <p:sp>
        <p:nvSpPr>
          <p:cNvPr id="2" name="Title 1"/>
          <p:cNvSpPr>
            <a:spLocks noGrp="1"/>
          </p:cNvSpPr>
          <p:nvPr>
            <p:ph type="title"/>
          </p:nvPr>
        </p:nvSpPr>
        <p:spPr>
          <a:xfrm>
            <a:off x="282576" y="1211263"/>
            <a:ext cx="11889564" cy="917575"/>
          </a:xfrm>
        </p:spPr>
        <p:txBody>
          <a:bodyPr/>
          <a:lstStyle>
            <a:lvl1pPr>
              <a:defRPr sz="7200" baseline="0"/>
            </a:lvl1pPr>
          </a:lstStyle>
          <a:p>
            <a:r>
              <a:rPr lang="en-US" smtClean="0"/>
              <a:t>Click to edit Master title style</a:t>
            </a:r>
            <a:endParaRPr lang="en-US" dirty="0"/>
          </a:p>
        </p:txBody>
      </p:sp>
    </p:spTree>
    <p:extLst>
      <p:ext uri="{BB962C8B-B14F-4D97-AF65-F5344CB8AC3E}">
        <p14:creationId xmlns:p14="http://schemas.microsoft.com/office/powerpoint/2010/main" val="720696871"/>
      </p:ext>
    </p:extLst>
  </p:cSld>
  <p:clrMapOvr>
    <a:masterClrMapping/>
  </p:clrMapOvr>
  <p:transition>
    <p:fade/>
  </p:transition>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Fact Layout">
    <p:spTree>
      <p:nvGrpSpPr>
        <p:cNvPr id="1" name=""/>
        <p:cNvGrpSpPr/>
        <p:nvPr/>
      </p:nvGrpSpPr>
      <p:grpSpPr>
        <a:xfrm>
          <a:off x="0" y="0"/>
          <a:ext cx="0" cy="0"/>
          <a:chOff x="0" y="0"/>
          <a:chExt cx="0" cy="0"/>
        </a:xfrm>
      </p:grpSpPr>
      <p:sp>
        <p:nvSpPr>
          <p:cNvPr id="2" name="Title 1"/>
          <p:cNvSpPr>
            <a:spLocks noGrp="1"/>
          </p:cNvSpPr>
          <p:nvPr>
            <p:ph type="title"/>
          </p:nvPr>
        </p:nvSpPr>
        <p:spPr>
          <a:xfrm>
            <a:off x="2113225" y="2125663"/>
            <a:ext cx="8219813" cy="1828800"/>
          </a:xfrm>
        </p:spPr>
        <p:txBody>
          <a:bodyPr/>
          <a:lstStyle>
            <a:lvl1pPr>
              <a:defRPr sz="6000" baseline="0"/>
            </a:lvl1pPr>
          </a:lstStyle>
          <a:p>
            <a:r>
              <a:rPr lang="en-US" smtClean="0"/>
              <a:t>Click to edit Master title style</a:t>
            </a:r>
            <a:endParaRPr lang="en-US" dirty="0"/>
          </a:p>
        </p:txBody>
      </p:sp>
    </p:spTree>
    <p:extLst>
      <p:ext uri="{BB962C8B-B14F-4D97-AF65-F5344CB8AC3E}">
        <p14:creationId xmlns:p14="http://schemas.microsoft.com/office/powerpoint/2010/main" val="3776272498"/>
      </p:ext>
    </p:extLst>
  </p:cSld>
  <p:clrMapOvr>
    <a:masterClrMapping/>
  </p:clrMapOvr>
  <p:transition>
    <p:fade/>
  </p:transition>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Quote Layou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1189038" y="1201806"/>
            <a:ext cx="10058399" cy="917575"/>
          </a:xfrm>
        </p:spPr>
        <p:txBody>
          <a:bodyPr/>
          <a:lstStyle>
            <a:lvl1pPr marL="233363" indent="-233363">
              <a:defRPr sz="6000" baseline="0"/>
            </a:lvl1pPr>
          </a:lstStyle>
          <a:p>
            <a:r>
              <a:rPr lang="en-US" dirty="0" smtClean="0"/>
              <a:t>“Sample quote goes here. Design is easier than it looks, and more important than it seems.”</a:t>
            </a:r>
            <a:endParaRPr lang="en-US" dirty="0"/>
          </a:p>
        </p:txBody>
      </p:sp>
      <p:sp>
        <p:nvSpPr>
          <p:cNvPr id="4" name="Text Placeholder 3"/>
          <p:cNvSpPr>
            <a:spLocks noGrp="1"/>
          </p:cNvSpPr>
          <p:nvPr>
            <p:ph type="body" sz="quarter" idx="10" hasCustomPrompt="1"/>
          </p:nvPr>
        </p:nvSpPr>
        <p:spPr>
          <a:xfrm>
            <a:off x="5761038" y="5126038"/>
            <a:ext cx="5486400" cy="1071062"/>
          </a:xfrm>
        </p:spPr>
        <p:txBody>
          <a:bodyPr/>
          <a:lstStyle>
            <a:lvl1pPr marL="0" indent="0">
              <a:spcBef>
                <a:spcPts val="0"/>
              </a:spcBef>
              <a:buNone/>
              <a:defRPr sz="3200" baseline="0">
                <a:latin typeface="+mj-lt"/>
              </a:defRPr>
            </a:lvl1pPr>
          </a:lstStyle>
          <a:p>
            <a:pPr lvl="0"/>
            <a:r>
              <a:rPr lang="en-US" dirty="0" smtClean="0"/>
              <a:t>Author Name</a:t>
            </a:r>
          </a:p>
          <a:p>
            <a:pPr lvl="0"/>
            <a:r>
              <a:rPr lang="en-US" dirty="0" smtClean="0"/>
              <a:t>Title</a:t>
            </a:r>
          </a:p>
        </p:txBody>
      </p:sp>
    </p:spTree>
    <p:extLst>
      <p:ext uri="{BB962C8B-B14F-4D97-AF65-F5344CB8AC3E}">
        <p14:creationId xmlns:p14="http://schemas.microsoft.com/office/powerpoint/2010/main" val="4153261670"/>
      </p:ext>
    </p:extLst>
  </p:cSld>
  <p:clrMapOvr>
    <a:masterClrMapping/>
  </p:clrMapOvr>
  <p:transition>
    <p:fade/>
  </p:transition>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Big Idea &amp; 3 Points">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282576" y="2430462"/>
            <a:ext cx="11887200" cy="932563"/>
          </a:xfrm>
        </p:spPr>
        <p:txBody>
          <a:bodyPr/>
          <a:lstStyle>
            <a:lvl1pPr marL="0" indent="0">
              <a:buNone/>
              <a:defRPr sz="5400">
                <a:gradFill>
                  <a:gsLst>
                    <a:gs pos="3333">
                      <a:schemeClr val="tx1"/>
                    </a:gs>
                    <a:gs pos="39000">
                      <a:schemeClr val="tx1"/>
                    </a:gs>
                  </a:gsLst>
                  <a:lin ang="5400000" scaled="0"/>
                </a:gradFill>
              </a:defRPr>
            </a:lvl1pPr>
            <a:lvl2pPr marL="0" indent="0">
              <a:buFontTx/>
              <a:buNone/>
              <a:defRPr sz="2000"/>
            </a:lvl2pPr>
            <a:lvl3pPr marL="228600" indent="0">
              <a:buNone/>
              <a:defRPr/>
            </a:lvl3pPr>
            <a:lvl4pPr marL="457200" indent="0">
              <a:buNone/>
              <a:defRPr/>
            </a:lvl4pPr>
            <a:lvl5pPr marL="685800" indent="0">
              <a:buNone/>
              <a:defRPr/>
            </a:lvl5pPr>
          </a:lstStyle>
          <a:p>
            <a:pPr lvl="0"/>
            <a:r>
              <a:rPr lang="en-US" smtClean="0"/>
              <a:t>Click to edit Master text styles</a:t>
            </a:r>
          </a:p>
        </p:txBody>
      </p:sp>
      <p:sp>
        <p:nvSpPr>
          <p:cNvPr id="4" name="Title 1"/>
          <p:cNvSpPr>
            <a:spLocks noGrp="1"/>
          </p:cNvSpPr>
          <p:nvPr>
            <p:ph type="title"/>
          </p:nvPr>
        </p:nvSpPr>
        <p:spPr>
          <a:xfrm>
            <a:off x="282576" y="1211263"/>
            <a:ext cx="11889564" cy="917575"/>
          </a:xfrm>
        </p:spPr>
        <p:txBody>
          <a:bodyPr/>
          <a:lstStyle>
            <a:lvl1pPr>
              <a:defRPr sz="7200" baseline="0">
                <a:gradFill>
                  <a:gsLst>
                    <a:gs pos="1250">
                      <a:schemeClr val="tx1"/>
                    </a:gs>
                    <a:gs pos="100000">
                      <a:schemeClr val="tx1"/>
                    </a:gs>
                  </a:gsLst>
                  <a:lin ang="5400000" scaled="0"/>
                </a:gradFill>
              </a:defRPr>
            </a:lvl1pPr>
          </a:lstStyle>
          <a:p>
            <a:r>
              <a:rPr lang="en-US" smtClean="0"/>
              <a:t>Click to edit Master title style</a:t>
            </a:r>
            <a:endParaRPr lang="en-US" dirty="0"/>
          </a:p>
        </p:txBody>
      </p:sp>
    </p:spTree>
    <p:extLst>
      <p:ext uri="{BB962C8B-B14F-4D97-AF65-F5344CB8AC3E}">
        <p14:creationId xmlns:p14="http://schemas.microsoft.com/office/powerpoint/2010/main" val="387140649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2-color bullete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1pPr>
              <a:buClr>
                <a:schemeClr val="tx2"/>
              </a:buClr>
              <a:defRPr>
                <a:gradFill>
                  <a:gsLst>
                    <a:gs pos="13869">
                      <a:schemeClr val="tx2"/>
                    </a:gs>
                    <a:gs pos="42000">
                      <a:schemeClr val="tx2"/>
                    </a:gs>
                  </a:gsLst>
                  <a:lin ang="5400000" scaled="0"/>
                </a:gradFill>
              </a:defRPr>
            </a:lvl1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525470771"/>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468368"/>
          </a:xfrm>
        </p:spPr>
        <p:txBody>
          <a:bodyPr wrap="square">
            <a:spAutoFit/>
          </a:bodyPr>
          <a:lstStyle>
            <a:lvl1pPr marL="0" indent="0">
              <a:spcBef>
                <a:spcPts val="1224"/>
              </a:spcBef>
              <a:buClr>
                <a:schemeClr val="tx1"/>
              </a:buClr>
              <a:buFont typeface="Wingdings" pitchFamily="2" charset="2"/>
              <a:buNone/>
              <a:defRPr sz="3600"/>
            </a:lvl1pPr>
            <a:lvl2pPr marL="0" indent="0">
              <a:buNone/>
              <a:defRPr sz="2000"/>
            </a:lvl2pPr>
            <a:lvl3pPr marL="231775" indent="0">
              <a:buNone/>
              <a:tabLst/>
              <a:defRPr sz="2000"/>
            </a:lvl3pPr>
            <a:lvl4pPr marL="460375" indent="0">
              <a:buNone/>
              <a:defRPr/>
            </a:lvl4pPr>
            <a:lvl5pPr marL="685800" indent="0">
              <a:buNone/>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468368"/>
          </a:xfrm>
        </p:spPr>
        <p:txBody>
          <a:bodyPr wrap="square">
            <a:spAutoFit/>
          </a:bodyPr>
          <a:lstStyle>
            <a:lvl1pPr marL="0" indent="0">
              <a:spcBef>
                <a:spcPts val="1224"/>
              </a:spcBef>
              <a:buClr>
                <a:schemeClr val="tx1"/>
              </a:buClr>
              <a:buFont typeface="Wingdings" pitchFamily="2" charset="2"/>
              <a:buNone/>
              <a:defRPr sz="3600"/>
            </a:lvl1pPr>
            <a:lvl2pPr marL="0" indent="0">
              <a:buNone/>
              <a:defRPr sz="2000"/>
            </a:lvl2pPr>
            <a:lvl3pPr marL="231775" indent="0">
              <a:buNone/>
              <a:tabLst/>
              <a:defRPr sz="2000"/>
            </a:lvl3pPr>
            <a:lvl4pPr marL="460375" indent="0">
              <a:buNone/>
              <a:defRPr/>
            </a:lvl4pPr>
            <a:lvl5pPr marL="685800" indent="0">
              <a:buNone/>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18839873"/>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 2-color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536079"/>
          </a:xfrm>
        </p:spPr>
        <p:txBody>
          <a:bodyPr wrap="square">
            <a:spAutoFit/>
          </a:bodyPr>
          <a:lstStyle>
            <a:lvl1pPr marL="0" indent="0">
              <a:spcBef>
                <a:spcPts val="1224"/>
              </a:spcBef>
              <a:buClr>
                <a:schemeClr val="tx1"/>
              </a:buClr>
              <a:buFont typeface="Wingdings" pitchFamily="2" charset="2"/>
              <a:buNone/>
              <a:defRPr sz="3600">
                <a:gradFill>
                  <a:gsLst>
                    <a:gs pos="5109">
                      <a:schemeClr val="tx2"/>
                    </a:gs>
                    <a:gs pos="25000">
                      <a:schemeClr val="tx2"/>
                    </a:gs>
                  </a:gsLst>
                  <a:lin ang="5400000" scaled="0"/>
                </a:gradFill>
              </a:defRPr>
            </a:lvl1pPr>
            <a:lvl2pPr marL="0" indent="0">
              <a:buNone/>
              <a:defRPr sz="2000"/>
            </a:lvl2pPr>
            <a:lvl3pPr marL="231775" indent="0">
              <a:buNone/>
              <a:tabLst/>
              <a:defRPr sz="2000"/>
            </a:lvl3pPr>
            <a:lvl4pPr marL="460375" indent="0">
              <a:buNone/>
              <a:defRPr/>
            </a:lvl4pPr>
            <a:lvl5pPr marL="685800" indent="0">
              <a:buNone/>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536079"/>
          </a:xfrm>
        </p:spPr>
        <p:txBody>
          <a:bodyPr wrap="square">
            <a:spAutoFit/>
          </a:bodyPr>
          <a:lstStyle>
            <a:lvl1pPr marL="0" indent="0">
              <a:spcBef>
                <a:spcPts val="1224"/>
              </a:spcBef>
              <a:buClr>
                <a:schemeClr val="tx1"/>
              </a:buClr>
              <a:buFont typeface="Wingdings" pitchFamily="2" charset="2"/>
              <a:buNone/>
              <a:defRPr sz="3600">
                <a:gradFill>
                  <a:gsLst>
                    <a:gs pos="100000">
                      <a:schemeClr val="tx2"/>
                    </a:gs>
                    <a:gs pos="0">
                      <a:schemeClr val="tx2"/>
                    </a:gs>
                  </a:gsLst>
                  <a:lin ang="5400000" scaled="0"/>
                </a:gradFill>
              </a:defRPr>
            </a:lvl1pPr>
            <a:lvl2pPr marL="0" indent="0">
              <a:buNone/>
              <a:defRPr sz="2000"/>
            </a:lvl2pPr>
            <a:lvl3pPr marL="231775" indent="0">
              <a:buNone/>
              <a:tabLst/>
              <a:defRPr sz="2000"/>
            </a:lvl3pPr>
            <a:lvl4pPr marL="460375" indent="0">
              <a:buNone/>
              <a:defRPr/>
            </a:lvl4pPr>
            <a:lvl5pPr marL="685800" indent="0">
              <a:buNone/>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822516827"/>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lumn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603790"/>
          </a:xfrm>
        </p:spPr>
        <p:txBody>
          <a:bodyPr wrap="square">
            <a:spAutoFit/>
          </a:bodyPr>
          <a:lstStyle>
            <a:lvl1pPr marL="287338" indent="-287338">
              <a:spcBef>
                <a:spcPts val="1224"/>
              </a:spcBef>
              <a:buClr>
                <a:schemeClr val="tx1"/>
              </a:buClr>
              <a:buFontTx/>
              <a:buBlip>
                <a:blip r:embed="rId2"/>
              </a:buBlip>
              <a:defRPr sz="3600"/>
            </a:lvl1pPr>
            <a:lvl2pPr marL="531166" indent="-233195">
              <a:defRPr sz="2400"/>
            </a:lvl2pPr>
            <a:lvl3pPr marL="699585" indent="-168419">
              <a:tabLst/>
              <a:defRPr sz="2000"/>
            </a:lvl3pPr>
            <a:lvl4pPr marL="880958" indent="-181374">
              <a:defRPr/>
            </a:lvl4pPr>
            <a:lvl5pPr marL="1049377" indent="-168419">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603790"/>
          </a:xfrm>
        </p:spPr>
        <p:txBody>
          <a:bodyPr wrap="square">
            <a:spAutoFit/>
          </a:bodyPr>
          <a:lstStyle>
            <a:lvl1pPr marL="287338" indent="-287338">
              <a:spcBef>
                <a:spcPts val="1224"/>
              </a:spcBef>
              <a:buClr>
                <a:schemeClr val="tx1"/>
              </a:buClr>
              <a:buFontTx/>
              <a:buBlip>
                <a:blip r:embed="rId2"/>
              </a:buBlip>
              <a:defRPr sz="3600"/>
            </a:lvl1pPr>
            <a:lvl2pPr marL="531166" indent="-233195">
              <a:defRPr sz="2400"/>
            </a:lvl2pPr>
            <a:lvl3pPr marL="699585" indent="-168419">
              <a:tabLst/>
              <a:defRPr sz="2000"/>
            </a:lvl3pPr>
            <a:lvl4pPr marL="880958" indent="-181374">
              <a:defRPr/>
            </a:lvl4pPr>
            <a:lvl5pPr marL="1049377" indent="-168419">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29362577"/>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lumn 2-color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603790"/>
          </a:xfrm>
        </p:spPr>
        <p:txBody>
          <a:bodyPr wrap="square">
            <a:spAutoFit/>
          </a:bodyPr>
          <a:lstStyle>
            <a:lvl1pPr marL="287338" indent="-287338">
              <a:spcBef>
                <a:spcPts val="1224"/>
              </a:spcBef>
              <a:buClr>
                <a:schemeClr val="tx2"/>
              </a:buClr>
              <a:buFontTx/>
              <a:buBlip>
                <a:blip r:embed="rId2"/>
              </a:buBlip>
              <a:defRPr sz="3600">
                <a:gradFill>
                  <a:gsLst>
                    <a:gs pos="5109">
                      <a:schemeClr val="tx2"/>
                    </a:gs>
                    <a:gs pos="100000">
                      <a:schemeClr val="tx2"/>
                    </a:gs>
                  </a:gsLst>
                  <a:lin ang="5400000" scaled="0"/>
                </a:gradFill>
              </a:defRPr>
            </a:lvl1pPr>
            <a:lvl2pPr marL="531166" indent="-233195">
              <a:defRPr sz="2400"/>
            </a:lvl2pPr>
            <a:lvl3pPr marL="699585" indent="-168419">
              <a:tabLst/>
              <a:defRPr sz="2000"/>
            </a:lvl3pPr>
            <a:lvl4pPr marL="880958" indent="-181374">
              <a:defRPr/>
            </a:lvl4pPr>
            <a:lvl5pPr marL="1049377" indent="-168419">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603790"/>
          </a:xfrm>
        </p:spPr>
        <p:txBody>
          <a:bodyPr wrap="square">
            <a:spAutoFit/>
          </a:bodyPr>
          <a:lstStyle>
            <a:lvl1pPr marL="287338" indent="-287338">
              <a:spcBef>
                <a:spcPts val="1224"/>
              </a:spcBef>
              <a:buClr>
                <a:schemeClr val="tx2"/>
              </a:buClr>
              <a:buFontTx/>
              <a:buBlip>
                <a:blip r:embed="rId2"/>
              </a:buBlip>
              <a:defRPr sz="3600">
                <a:gradFill>
                  <a:gsLst>
                    <a:gs pos="5109">
                      <a:schemeClr val="tx2"/>
                    </a:gs>
                    <a:gs pos="100000">
                      <a:schemeClr val="tx2"/>
                    </a:gs>
                  </a:gsLst>
                  <a:lin ang="5400000" scaled="0"/>
                </a:gradFill>
              </a:defRPr>
            </a:lvl1pPr>
            <a:lvl2pPr marL="531166" indent="-233195">
              <a:defRPr sz="2400"/>
            </a:lvl2pPr>
            <a:lvl3pPr marL="699585" indent="-168419">
              <a:tabLst/>
              <a:defRPr sz="2000"/>
            </a:lvl3pPr>
            <a:lvl4pPr marL="880958" indent="-181374">
              <a:defRPr/>
            </a:lvl4pPr>
            <a:lvl5pPr marL="1049377" indent="-168419">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865292402"/>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18" Type="http://schemas.openxmlformats.org/officeDocument/2006/relationships/theme" Target="../theme/theme2.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slideLayout" Target="../slideLayouts/slideLayout32.xml"/><Relationship Id="rId2" Type="http://schemas.openxmlformats.org/officeDocument/2006/relationships/slideLayout" Target="../slideLayouts/slideLayout17.xml"/><Relationship Id="rId16" Type="http://schemas.openxmlformats.org/officeDocument/2006/relationships/slideLayout" Target="../slideLayouts/slideLayout31.xml"/><Relationship Id="rId20" Type="http://schemas.openxmlformats.org/officeDocument/2006/relationships/image" Target="../media/image2.png"/><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19" Type="http://schemas.openxmlformats.org/officeDocument/2006/relationships/image" Target="../media/image1.png"/><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18" Type="http://schemas.openxmlformats.org/officeDocument/2006/relationships/image" Target="../media/image1.png"/><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theme" Target="../theme/theme3.xml"/><Relationship Id="rId2" Type="http://schemas.openxmlformats.org/officeDocument/2006/relationships/slideLayout" Target="../slideLayouts/slideLayout34.xml"/><Relationship Id="rId16" Type="http://schemas.openxmlformats.org/officeDocument/2006/relationships/slideLayout" Target="../slideLayouts/slideLayout48.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10" Type="http://schemas.openxmlformats.org/officeDocument/2006/relationships/slideLayout" Target="../slideLayouts/slideLayout42.xml"/><Relationship Id="rId19" Type="http://schemas.openxmlformats.org/officeDocument/2006/relationships/image" Target="../media/image2.png"/><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205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228302"/>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4"/>
          <p:cNvPicPr>
            <a:picLocks noChangeAspect="1"/>
          </p:cNvPicPr>
          <p:nvPr userDrawn="1"/>
        </p:nvPicPr>
        <p:blipFill>
          <a:blip r:embed="rId17" cstate="email">
            <a:extLst>
              <a:ext uri="{28A0092B-C50C-407E-A947-70E740481C1C}">
                <a14:useLocalDpi xmlns:a14="http://schemas.microsoft.com/office/drawing/2010/main" val="0"/>
              </a:ext>
            </a:extLst>
          </a:blip>
          <a:stretch>
            <a:fillRect/>
          </a:stretch>
        </p:blipFill>
        <p:spPr>
          <a:xfrm rot="5400000">
            <a:off x="10532394" y="1944335"/>
            <a:ext cx="4298019" cy="409351"/>
          </a:xfrm>
          <a:prstGeom prst="rect">
            <a:avLst/>
          </a:prstGeom>
        </p:spPr>
      </p:pic>
    </p:spTree>
    <p:extLst>
      <p:ext uri="{BB962C8B-B14F-4D97-AF65-F5344CB8AC3E}">
        <p14:creationId xmlns:p14="http://schemas.microsoft.com/office/powerpoint/2010/main" val="1790270825"/>
      </p:ext>
    </p:extLst>
  </p:cSld>
  <p:clrMap bg1="dk1" tx1="lt1" bg2="dk2" tx2="lt2" accent1="accent1" accent2="accent2" accent3="accent3" accent4="accent4" accent5="accent5" accent6="accent6" hlink="hlink" folHlink="folHlink"/>
  <p:sldLayoutIdLst>
    <p:sldLayoutId id="2147484167" r:id="rId1"/>
    <p:sldLayoutId id="2147484098" r:id="rId2"/>
    <p:sldLayoutId id="2147484212" r:id="rId3"/>
    <p:sldLayoutId id="2147484086" r:id="rId4"/>
    <p:sldLayoutId id="2147484211" r:id="rId5"/>
    <p:sldLayoutId id="2147484100" r:id="rId6"/>
    <p:sldLayoutId id="2147484213" r:id="rId7"/>
    <p:sldLayoutId id="2147484089" r:id="rId8"/>
    <p:sldLayoutId id="2147484214" r:id="rId9"/>
    <p:sldLayoutId id="2147484092" r:id="rId10"/>
    <p:sldLayoutId id="2147484190" r:id="rId11"/>
    <p:sldLayoutId id="2147484195" r:id="rId12"/>
    <p:sldLayoutId id="2147484196" r:id="rId13"/>
    <p:sldLayoutId id="2147484192" r:id="rId14"/>
    <p:sldLayoutId id="2147484093" r:id="rId15"/>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54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
          <a:schemeClr val="tx1"/>
        </a:buClr>
        <a:buSzPct val="100000"/>
        <a:buFontTx/>
        <a:buBlip>
          <a:blip r:embed="rId18"/>
        </a:buBlip>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
          <a:schemeClr val="tx1"/>
        </a:buClr>
        <a:buSzPct val="100000"/>
        <a:buFontTx/>
        <a:buBlip>
          <a:blip r:embed="rId18"/>
        </a:buBlip>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
          <a:schemeClr val="tx1"/>
        </a:buClr>
        <a:buSzPct val="100000"/>
        <a:buFontTx/>
        <a:buBlip>
          <a:blip r:embed="rId18"/>
        </a:buBlip>
        <a:tabLst/>
        <a:defRPr sz="24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
          <a:schemeClr val="tx1"/>
        </a:buClr>
        <a:buSzPct val="100000"/>
        <a:buFontTx/>
        <a:buBlip>
          <a:blip r:embed="rId18"/>
        </a:buBlip>
        <a:tabLst/>
        <a:defRPr sz="20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
          <a:schemeClr val="tx1"/>
        </a:buClr>
        <a:buSzPct val="100000"/>
        <a:buFontTx/>
        <a:buBlip>
          <a:blip r:embed="rId18"/>
        </a:buBlip>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userDrawn="1">
          <p15:clr>
            <a:srgbClr val="5ACBF0"/>
          </p15:clr>
        </p15:guide>
        <p15:guide id="2" pos="173" userDrawn="1">
          <p15:clr>
            <a:srgbClr val="5ACBF0"/>
          </p15:clr>
        </p15:guide>
        <p15:guide id="3" pos="7661" userDrawn="1">
          <p15:clr>
            <a:srgbClr val="5ACBF0"/>
          </p15:clr>
        </p15:guide>
        <p15:guide id="4" orient="horz" pos="4219" userDrawn="1">
          <p15:clr>
            <a:srgbClr val="5ACBF0"/>
          </p15:clr>
        </p15:guide>
        <p15:guide id="5" pos="749" userDrawn="1">
          <p15:clr>
            <a:srgbClr val="5ACBF0"/>
          </p15:clr>
        </p15:guide>
        <p15:guide id="6" pos="1325" userDrawn="1">
          <p15:clr>
            <a:srgbClr val="5ACBF0"/>
          </p15:clr>
        </p15:guide>
        <p15:guide id="7" pos="1901" userDrawn="1">
          <p15:clr>
            <a:srgbClr val="5ACBF0"/>
          </p15:clr>
        </p15:guide>
        <p15:guide id="8" pos="2477" userDrawn="1">
          <p15:clr>
            <a:srgbClr val="5ACBF0"/>
          </p15:clr>
        </p15:guide>
        <p15:guide id="9" pos="3053" userDrawn="1">
          <p15:clr>
            <a:srgbClr val="5ACBF0"/>
          </p15:clr>
        </p15:guide>
        <p15:guide id="10" pos="3629" userDrawn="1">
          <p15:clr>
            <a:srgbClr val="5ACBF0"/>
          </p15:clr>
        </p15:guide>
        <p15:guide id="11" pos="4205" userDrawn="1">
          <p15:clr>
            <a:srgbClr val="5ACBF0"/>
          </p15:clr>
        </p15:guide>
        <p15:guide id="12" pos="4781" userDrawn="1">
          <p15:clr>
            <a:srgbClr val="5ACBF0"/>
          </p15:clr>
        </p15:guide>
        <p15:guide id="13" pos="5357" userDrawn="1">
          <p15:clr>
            <a:srgbClr val="5ACBF0"/>
          </p15:clr>
        </p15:guide>
        <p15:guide id="14" pos="5933" userDrawn="1">
          <p15:clr>
            <a:srgbClr val="5ACBF0"/>
          </p15:clr>
        </p15:guide>
        <p15:guide id="15" pos="6509" userDrawn="1">
          <p15:clr>
            <a:srgbClr val="5ACBF0"/>
          </p15:clr>
        </p15:guide>
        <p15:guide id="16" pos="7085" userDrawn="1">
          <p15:clr>
            <a:srgbClr val="5ACBF0"/>
          </p15:clr>
        </p15:guide>
        <p15:guide id="17" orient="horz" pos="763" userDrawn="1">
          <p15:clr>
            <a:srgbClr val="5ACBF0"/>
          </p15:clr>
        </p15:guide>
        <p15:guide id="18" orient="horz" pos="1339" userDrawn="1">
          <p15:clr>
            <a:srgbClr val="5ACBF0"/>
          </p15:clr>
        </p15:guide>
        <p15:guide id="19" orient="horz" pos="1915" userDrawn="1">
          <p15:clr>
            <a:srgbClr val="5ACBF0"/>
          </p15:clr>
        </p15:guide>
        <p15:guide id="20" orient="horz" pos="2491" userDrawn="1">
          <p15:clr>
            <a:srgbClr val="5ACBF0"/>
          </p15:clr>
        </p15:guide>
        <p15:guide id="21" orient="horz" pos="3067" userDrawn="1">
          <p15:clr>
            <a:srgbClr val="5ACBF0"/>
          </p15:clr>
        </p15:guide>
        <p15:guide id="22" orient="horz" pos="3643" userDrawn="1">
          <p15:clr>
            <a:srgbClr val="5ACBF0"/>
          </p15:clr>
        </p15:guide>
        <p15:guide id="23" pos="288" userDrawn="1">
          <p15:clr>
            <a:srgbClr val="C35EA4"/>
          </p15:clr>
        </p15:guide>
        <p15:guide id="24" pos="7546" userDrawn="1">
          <p15:clr>
            <a:srgbClr val="C35EA4"/>
          </p15:clr>
        </p15:guide>
        <p15:guide id="25" orient="horz" pos="302" userDrawn="1">
          <p15:clr>
            <a:srgbClr val="C35EA4"/>
          </p15:clr>
        </p15:guide>
        <p15:guide id="26" orient="horz" pos="4104" userDrawn="1">
          <p15:clr>
            <a:srgbClr val="C35E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205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228302"/>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4"/>
          <p:cNvPicPr>
            <a:picLocks noChangeAspect="1"/>
          </p:cNvPicPr>
          <p:nvPr userDrawn="1"/>
        </p:nvPicPr>
        <p:blipFill>
          <a:blip r:embed="rId19" cstate="email">
            <a:extLst>
              <a:ext uri="{28A0092B-C50C-407E-A947-70E740481C1C}">
                <a14:useLocalDpi xmlns:a14="http://schemas.microsoft.com/office/drawing/2010/main" val="0"/>
              </a:ext>
            </a:extLst>
          </a:blip>
          <a:stretch>
            <a:fillRect/>
          </a:stretch>
        </p:blipFill>
        <p:spPr>
          <a:xfrm rot="5400000">
            <a:off x="10532394" y="1944335"/>
            <a:ext cx="4298019" cy="409351"/>
          </a:xfrm>
          <a:prstGeom prst="rect">
            <a:avLst/>
          </a:prstGeom>
        </p:spPr>
      </p:pic>
    </p:spTree>
    <p:extLst>
      <p:ext uri="{BB962C8B-B14F-4D97-AF65-F5344CB8AC3E}">
        <p14:creationId xmlns:p14="http://schemas.microsoft.com/office/powerpoint/2010/main" val="1031023884"/>
      </p:ext>
    </p:extLst>
  </p:cSld>
  <p:clrMap bg1="dk1" tx1="lt1" bg2="dk2" tx2="lt2" accent1="accent1" accent2="accent2" accent3="accent3" accent4="accent4" accent5="accent5" accent6="accent6" hlink="hlink" folHlink="folHlink"/>
  <p:sldLayoutIdLst>
    <p:sldLayoutId id="2147484281" r:id="rId1"/>
    <p:sldLayoutId id="2147484282" r:id="rId2"/>
    <p:sldLayoutId id="2147484285" r:id="rId3"/>
    <p:sldLayoutId id="2147484289" r:id="rId4"/>
    <p:sldLayoutId id="2147484290" r:id="rId5"/>
    <p:sldLayoutId id="2147484291" r:id="rId6"/>
    <p:sldLayoutId id="2147484292" r:id="rId7"/>
    <p:sldLayoutId id="2147484293" r:id="rId8"/>
    <p:sldLayoutId id="2147484294" r:id="rId9"/>
    <p:sldLayoutId id="2147484295" r:id="rId10"/>
    <p:sldLayoutId id="2147484296" r:id="rId11"/>
    <p:sldLayoutId id="2147484297" r:id="rId12"/>
    <p:sldLayoutId id="2147484298" r:id="rId13"/>
    <p:sldLayoutId id="2147484299" r:id="rId14"/>
    <p:sldLayoutId id="2147484301" r:id="rId15"/>
    <p:sldLayoutId id="2147484303" r:id="rId16"/>
    <p:sldLayoutId id="2147484312" r:id="rId17"/>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54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
          <a:schemeClr val="tx1"/>
        </a:buClr>
        <a:buSzPct val="100000"/>
        <a:buFontTx/>
        <a:buBlip>
          <a:blip r:embed="rId20"/>
        </a:buBlip>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
          <a:schemeClr val="tx1"/>
        </a:buClr>
        <a:buSzPct val="100000"/>
        <a:buFontTx/>
        <a:buBlip>
          <a:blip r:embed="rId20"/>
        </a:buBlip>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
          <a:schemeClr val="tx1"/>
        </a:buClr>
        <a:buSzPct val="100000"/>
        <a:buFontTx/>
        <a:buBlip>
          <a:blip r:embed="rId20"/>
        </a:buBlip>
        <a:tabLst/>
        <a:defRPr sz="24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
          <a:schemeClr val="tx1"/>
        </a:buClr>
        <a:buSzPct val="100000"/>
        <a:buFontTx/>
        <a:buBlip>
          <a:blip r:embed="rId20"/>
        </a:buBlip>
        <a:tabLst/>
        <a:defRPr sz="20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
          <a:schemeClr val="tx1"/>
        </a:buClr>
        <a:buSzPct val="100000"/>
        <a:buFontTx/>
        <a:buBlip>
          <a:blip r:embed="rId20"/>
        </a:buBlip>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661">
          <p15:clr>
            <a:srgbClr val="5ACBF0"/>
          </p15:clr>
        </p15:guide>
        <p15:guide id="4" orient="horz" pos="4219">
          <p15:clr>
            <a:srgbClr val="5ACBF0"/>
          </p15:clr>
        </p15:guide>
        <p15:guide id="5" pos="749">
          <p15:clr>
            <a:srgbClr val="5ACBF0"/>
          </p15:clr>
        </p15:guide>
        <p15:guide id="6" pos="1325">
          <p15:clr>
            <a:srgbClr val="5ACBF0"/>
          </p15:clr>
        </p15:guide>
        <p15:guide id="7" pos="1901">
          <p15:clr>
            <a:srgbClr val="5ACBF0"/>
          </p15:clr>
        </p15:guide>
        <p15:guide id="8" pos="2477">
          <p15:clr>
            <a:srgbClr val="5ACBF0"/>
          </p15:clr>
        </p15:guide>
        <p15:guide id="9" pos="3053">
          <p15:clr>
            <a:srgbClr val="5ACBF0"/>
          </p15:clr>
        </p15:guide>
        <p15:guide id="10" pos="3629">
          <p15:clr>
            <a:srgbClr val="5ACBF0"/>
          </p15:clr>
        </p15:guide>
        <p15:guide id="11" pos="4205">
          <p15:clr>
            <a:srgbClr val="5ACBF0"/>
          </p15:clr>
        </p15:guide>
        <p15:guide id="12" pos="4781">
          <p15:clr>
            <a:srgbClr val="5ACBF0"/>
          </p15:clr>
        </p15:guide>
        <p15:guide id="13" pos="5357">
          <p15:clr>
            <a:srgbClr val="5ACBF0"/>
          </p15:clr>
        </p15:guide>
        <p15:guide id="14" pos="5933">
          <p15:clr>
            <a:srgbClr val="5ACBF0"/>
          </p15:clr>
        </p15:guide>
        <p15:guide id="15" pos="6509">
          <p15:clr>
            <a:srgbClr val="5ACBF0"/>
          </p15:clr>
        </p15:guide>
        <p15:guide id="16" pos="7085">
          <p15:clr>
            <a:srgbClr val="5ACBF0"/>
          </p15:clr>
        </p15:guide>
        <p15:guide id="17" orient="horz" pos="763">
          <p15:clr>
            <a:srgbClr val="5ACBF0"/>
          </p15:clr>
        </p15:guide>
        <p15:guide id="18" orient="horz" pos="1339">
          <p15:clr>
            <a:srgbClr val="5ACBF0"/>
          </p15:clr>
        </p15:guide>
        <p15:guide id="19" orient="horz" pos="1915">
          <p15:clr>
            <a:srgbClr val="5ACBF0"/>
          </p15:clr>
        </p15:guide>
        <p15:guide id="20" orient="horz" pos="2491">
          <p15:clr>
            <a:srgbClr val="5ACBF0"/>
          </p15:clr>
        </p15:guide>
        <p15:guide id="21" orient="horz" pos="3067">
          <p15:clr>
            <a:srgbClr val="5ACBF0"/>
          </p15:clr>
        </p15:guide>
        <p15:guide id="22" orient="horz" pos="3643">
          <p15:clr>
            <a:srgbClr val="5ACBF0"/>
          </p15:clr>
        </p15:guide>
        <p15:guide id="23" pos="288">
          <p15:clr>
            <a:srgbClr val="C35EA4"/>
          </p15:clr>
        </p15:guide>
        <p15:guide id="24" pos="7546">
          <p15:clr>
            <a:srgbClr val="C35EA4"/>
          </p15:clr>
        </p15:guide>
        <p15:guide id="25" orient="horz" pos="302">
          <p15:clr>
            <a:srgbClr val="C35EA4"/>
          </p15:clr>
        </p15:guide>
        <p15:guide id="26" orient="horz" pos="4104">
          <p15:clr>
            <a:srgbClr val="C35EA4"/>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0205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228302"/>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4"/>
          <p:cNvPicPr>
            <a:picLocks noChangeAspect="1"/>
          </p:cNvPicPr>
          <p:nvPr userDrawn="1"/>
        </p:nvPicPr>
        <p:blipFill>
          <a:blip r:embed="rId18" cstate="email">
            <a:extLst>
              <a:ext uri="{28A0092B-C50C-407E-A947-70E740481C1C}">
                <a14:useLocalDpi xmlns:a14="http://schemas.microsoft.com/office/drawing/2010/main" val="0"/>
              </a:ext>
            </a:extLst>
          </a:blip>
          <a:stretch>
            <a:fillRect/>
          </a:stretch>
        </p:blipFill>
        <p:spPr>
          <a:xfrm rot="5400000">
            <a:off x="10532394" y="1944335"/>
            <a:ext cx="4298019" cy="409351"/>
          </a:xfrm>
          <a:prstGeom prst="rect">
            <a:avLst/>
          </a:prstGeom>
        </p:spPr>
      </p:pic>
    </p:spTree>
    <p:extLst>
      <p:ext uri="{BB962C8B-B14F-4D97-AF65-F5344CB8AC3E}">
        <p14:creationId xmlns:p14="http://schemas.microsoft.com/office/powerpoint/2010/main" val="1454815344"/>
      </p:ext>
    </p:extLst>
  </p:cSld>
  <p:clrMap bg1="dk1" tx1="lt1" bg2="dk2" tx2="lt2" accent1="accent1" accent2="accent2" accent3="accent3" accent4="accent4" accent5="accent5" accent6="accent6" hlink="hlink" folHlink="folHlink"/>
  <p:sldLayoutIdLst>
    <p:sldLayoutId id="2147484367" r:id="rId1"/>
    <p:sldLayoutId id="2147484368" r:id="rId2"/>
    <p:sldLayoutId id="2147484371" r:id="rId3"/>
    <p:sldLayoutId id="2147484375" r:id="rId4"/>
    <p:sldLayoutId id="2147484376" r:id="rId5"/>
    <p:sldLayoutId id="2147484377" r:id="rId6"/>
    <p:sldLayoutId id="2147484378" r:id="rId7"/>
    <p:sldLayoutId id="2147484379" r:id="rId8"/>
    <p:sldLayoutId id="2147484380" r:id="rId9"/>
    <p:sldLayoutId id="2147484381" r:id="rId10"/>
    <p:sldLayoutId id="2147484382" r:id="rId11"/>
    <p:sldLayoutId id="2147484383" r:id="rId12"/>
    <p:sldLayoutId id="2147484384" r:id="rId13"/>
    <p:sldLayoutId id="2147484385" r:id="rId14"/>
    <p:sldLayoutId id="2147484387" r:id="rId15"/>
    <p:sldLayoutId id="2147484389" r:id="rId16"/>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54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
          <a:schemeClr val="tx1"/>
        </a:buClr>
        <a:buSzPct val="100000"/>
        <a:buFontTx/>
        <a:buBlip>
          <a:blip r:embed="rId19"/>
        </a:buBlip>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
          <a:schemeClr val="tx1"/>
        </a:buClr>
        <a:buSzPct val="100000"/>
        <a:buFontTx/>
        <a:buBlip>
          <a:blip r:embed="rId19"/>
        </a:buBlip>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
          <a:schemeClr val="tx1"/>
        </a:buClr>
        <a:buSzPct val="100000"/>
        <a:buFontTx/>
        <a:buBlip>
          <a:blip r:embed="rId19"/>
        </a:buBlip>
        <a:tabLst/>
        <a:defRPr sz="24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
          <a:schemeClr val="tx1"/>
        </a:buClr>
        <a:buSzPct val="100000"/>
        <a:buFontTx/>
        <a:buBlip>
          <a:blip r:embed="rId19"/>
        </a:buBlip>
        <a:tabLst/>
        <a:defRPr sz="20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
          <a:schemeClr val="tx1"/>
        </a:buClr>
        <a:buSzPct val="100000"/>
        <a:buFontTx/>
        <a:buBlip>
          <a:blip r:embed="rId19"/>
        </a:buBlip>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661">
          <p15:clr>
            <a:srgbClr val="5ACBF0"/>
          </p15:clr>
        </p15:guide>
        <p15:guide id="4" orient="horz" pos="4219">
          <p15:clr>
            <a:srgbClr val="5ACBF0"/>
          </p15:clr>
        </p15:guide>
        <p15:guide id="5" pos="749">
          <p15:clr>
            <a:srgbClr val="5ACBF0"/>
          </p15:clr>
        </p15:guide>
        <p15:guide id="6" pos="1325">
          <p15:clr>
            <a:srgbClr val="5ACBF0"/>
          </p15:clr>
        </p15:guide>
        <p15:guide id="7" pos="1901">
          <p15:clr>
            <a:srgbClr val="5ACBF0"/>
          </p15:clr>
        </p15:guide>
        <p15:guide id="8" pos="2477">
          <p15:clr>
            <a:srgbClr val="5ACBF0"/>
          </p15:clr>
        </p15:guide>
        <p15:guide id="9" pos="3053">
          <p15:clr>
            <a:srgbClr val="5ACBF0"/>
          </p15:clr>
        </p15:guide>
        <p15:guide id="10" pos="3629">
          <p15:clr>
            <a:srgbClr val="5ACBF0"/>
          </p15:clr>
        </p15:guide>
        <p15:guide id="11" pos="4205">
          <p15:clr>
            <a:srgbClr val="5ACBF0"/>
          </p15:clr>
        </p15:guide>
        <p15:guide id="12" pos="4781">
          <p15:clr>
            <a:srgbClr val="5ACBF0"/>
          </p15:clr>
        </p15:guide>
        <p15:guide id="13" pos="5357">
          <p15:clr>
            <a:srgbClr val="5ACBF0"/>
          </p15:clr>
        </p15:guide>
        <p15:guide id="14" pos="5933">
          <p15:clr>
            <a:srgbClr val="5ACBF0"/>
          </p15:clr>
        </p15:guide>
        <p15:guide id="15" pos="6509">
          <p15:clr>
            <a:srgbClr val="5ACBF0"/>
          </p15:clr>
        </p15:guide>
        <p15:guide id="16" pos="7085">
          <p15:clr>
            <a:srgbClr val="5ACBF0"/>
          </p15:clr>
        </p15:guide>
        <p15:guide id="17" orient="horz" pos="763">
          <p15:clr>
            <a:srgbClr val="5ACBF0"/>
          </p15:clr>
        </p15:guide>
        <p15:guide id="18" orient="horz" pos="1339">
          <p15:clr>
            <a:srgbClr val="5ACBF0"/>
          </p15:clr>
        </p15:guide>
        <p15:guide id="19" orient="horz" pos="1915">
          <p15:clr>
            <a:srgbClr val="5ACBF0"/>
          </p15:clr>
        </p15:guide>
        <p15:guide id="20" orient="horz" pos="2491">
          <p15:clr>
            <a:srgbClr val="5ACBF0"/>
          </p15:clr>
        </p15:guide>
        <p15:guide id="21" orient="horz" pos="3067">
          <p15:clr>
            <a:srgbClr val="5ACBF0"/>
          </p15:clr>
        </p15:guide>
        <p15:guide id="22" orient="horz" pos="3643">
          <p15:clr>
            <a:srgbClr val="5ACBF0"/>
          </p15:clr>
        </p15:guide>
        <p15:guide id="23" pos="288">
          <p15:clr>
            <a:srgbClr val="C35EA4"/>
          </p15:clr>
        </p15:guide>
        <p15:guide id="24" pos="7546">
          <p15:clr>
            <a:srgbClr val="C35EA4"/>
          </p15:clr>
        </p15:guide>
        <p15:guide id="25" orient="horz" pos="302">
          <p15:clr>
            <a:srgbClr val="C35EA4"/>
          </p15:clr>
        </p15:guide>
        <p15:guide id="26" orient="horz" pos="4104">
          <p15:clr>
            <a:srgbClr val="C35E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3" Type="http://schemas.openxmlformats.org/officeDocument/2006/relationships/hyperlink" Target="http://channel9.msdn.com/Events/TechEd/NorthAmerica/2014/DEV-B411" TargetMode="External"/><Relationship Id="rId2" Type="http://schemas.openxmlformats.org/officeDocument/2006/relationships/hyperlink" Target="http://channel9.msdn.com/Events/TechEd/NorthAmerica/2014/DEV-B385" TargetMode="Externa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0.xml"/><Relationship Id="rId5" Type="http://schemas.microsoft.com/office/2007/relationships/hdphoto" Target="../media/hdphoto1.wdp"/><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7.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7" Type="http://schemas.microsoft.com/office/2007/relationships/hdphoto" Target="../media/hdphoto3.wdp"/><Relationship Id="rId2" Type="http://schemas.openxmlformats.org/officeDocument/2006/relationships/notesSlide" Target="../notesSlides/notesSlide4.xml"/><Relationship Id="rId1" Type="http://schemas.openxmlformats.org/officeDocument/2006/relationships/slideLayout" Target="../slideLayouts/slideLayout27.xml"/><Relationship Id="rId6" Type="http://schemas.openxmlformats.org/officeDocument/2006/relationships/image" Target="../media/image12.png"/><Relationship Id="rId5" Type="http://schemas.openxmlformats.org/officeDocument/2006/relationships/image" Target="../media/image11.png"/><Relationship Id="rId4" Type="http://schemas.microsoft.com/office/2007/relationships/hdphoto" Target="../media/hdphoto2.wdp"/></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p:txBody>
          <a:bodyPr/>
          <a:lstStyle/>
          <a:p>
            <a:r>
              <a:rPr lang="en-US" dirty="0" smtClean="0"/>
              <a:t>By Rob Richardson</a:t>
            </a:r>
          </a:p>
          <a:p>
            <a:r>
              <a:rPr lang="en-US" dirty="0" smtClean="0"/>
              <a:t>July 24, 2014</a:t>
            </a:r>
          </a:p>
          <a:p>
            <a:r>
              <a:rPr lang="en-US" dirty="0" smtClean="0"/>
              <a:t>http://robrich.org</a:t>
            </a:r>
          </a:p>
          <a:p>
            <a:r>
              <a:rPr lang="en-US" dirty="0" smtClean="0"/>
              <a:t>@</a:t>
            </a:r>
            <a:r>
              <a:rPr lang="en-US" dirty="0" err="1" smtClean="0"/>
              <a:t>rob_rich</a:t>
            </a:r>
            <a:endParaRPr lang="en-US" dirty="0"/>
          </a:p>
        </p:txBody>
      </p:sp>
      <p:sp>
        <p:nvSpPr>
          <p:cNvPr id="4" name="Title 3"/>
          <p:cNvSpPr>
            <a:spLocks noGrp="1"/>
          </p:cNvSpPr>
          <p:nvPr>
            <p:ph type="title"/>
          </p:nvPr>
        </p:nvSpPr>
        <p:spPr/>
        <p:txBody>
          <a:bodyPr/>
          <a:lstStyle/>
          <a:p>
            <a:r>
              <a:rPr lang="en-US" dirty="0" smtClean="0"/>
              <a:t>ASP.NET </a:t>
            </a:r>
            <a:r>
              <a:rPr lang="en-US" dirty="0" err="1" smtClean="0"/>
              <a:t>vNext</a:t>
            </a:r>
            <a:endParaRPr lang="en-US" dirty="0"/>
          </a:p>
        </p:txBody>
      </p:sp>
    </p:spTree>
    <p:extLst>
      <p:ext uri="{BB962C8B-B14F-4D97-AF65-F5344CB8AC3E}">
        <p14:creationId xmlns:p14="http://schemas.microsoft.com/office/powerpoint/2010/main" val="277327297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23181" y="611398"/>
            <a:ext cx="11313278" cy="1147102"/>
          </a:xfrm>
          <a:prstGeom prst="rect">
            <a:avLst/>
          </a:prstGeom>
        </p:spPr>
        <p:txBody>
          <a:bodyPr lIns="93260" tIns="46631" rIns="93260" bIns="46631" anchor="ctr"/>
          <a:lstStyle>
            <a:lvl1pPr algn="l" defTabSz="914363" rtl="0" eaLnBrk="1" latinLnBrk="0" hangingPunct="1">
              <a:lnSpc>
                <a:spcPct val="90000"/>
              </a:lnSpc>
              <a:spcBef>
                <a:spcPct val="0"/>
              </a:spcBef>
              <a:buNone/>
              <a:defRPr lang="en-US" sz="5400" b="0" kern="1200" cap="none" spc="-100" baseline="0" dirty="0" smtClean="0">
                <a:ln w="3175">
                  <a:noFill/>
                </a:ln>
                <a:gradFill flip="none" rotWithShape="1">
                  <a:gsLst>
                    <a:gs pos="0">
                      <a:schemeClr val="tx1">
                        <a:lumMod val="65000"/>
                        <a:lumOff val="35000"/>
                      </a:schemeClr>
                    </a:gs>
                    <a:gs pos="100000">
                      <a:schemeClr val="tx1">
                        <a:lumMod val="65000"/>
                        <a:lumOff val="35000"/>
                      </a:schemeClr>
                    </a:gs>
                  </a:gsLst>
                  <a:lin ang="5400000" scaled="0"/>
                  <a:tileRect/>
                </a:gradFill>
                <a:effectLst/>
                <a:latin typeface="+mj-lt"/>
                <a:ea typeface="+mn-ea"/>
                <a:cs typeface="Arial" charset="0"/>
              </a:defRPr>
            </a:lvl1pPr>
          </a:lstStyle>
          <a:p>
            <a:endParaRPr sz="9000">
              <a:gradFill>
                <a:gsLst>
                  <a:gs pos="96667">
                    <a:srgbClr val="FFFFFF"/>
                  </a:gs>
                  <a:gs pos="90000">
                    <a:srgbClr val="FFFFFF"/>
                  </a:gs>
                </a:gsLst>
                <a:lin ang="5400000" scaled="0"/>
              </a:gradFill>
              <a:cs typeface="Segoe UI" pitchFamily="34" charset="0"/>
            </a:endParaRPr>
          </a:p>
        </p:txBody>
      </p:sp>
      <p:sp>
        <p:nvSpPr>
          <p:cNvPr id="5" name="Text Placeholder 4"/>
          <p:cNvSpPr>
            <a:spLocks noGrp="1"/>
          </p:cNvSpPr>
          <p:nvPr>
            <p:ph type="body" sz="quarter" idx="10"/>
          </p:nvPr>
        </p:nvSpPr>
        <p:spPr>
          <a:xfrm>
            <a:off x="274638" y="1212850"/>
            <a:ext cx="11887200" cy="4124206"/>
          </a:xfrm>
        </p:spPr>
        <p:txBody>
          <a:bodyPr/>
          <a:lstStyle/>
          <a:p>
            <a:endParaRPr lang="en-US" dirty="0" smtClean="0">
              <a:solidFill>
                <a:schemeClr val="tx1"/>
              </a:solidFill>
            </a:endParaRPr>
          </a:p>
          <a:p>
            <a:r>
              <a:rPr lang="en-US" dirty="0" smtClean="0">
                <a:solidFill>
                  <a:schemeClr val="tx1"/>
                </a:solidFill>
              </a:rPr>
              <a:t>What if we invented ASP.NET today?</a:t>
            </a:r>
          </a:p>
          <a:p>
            <a:endParaRPr lang="en-US" dirty="0">
              <a:solidFill>
                <a:schemeClr val="tx1"/>
              </a:solidFill>
            </a:endParaRPr>
          </a:p>
          <a:p>
            <a:r>
              <a:rPr lang="en-US" dirty="0" smtClean="0">
                <a:solidFill>
                  <a:schemeClr val="tx1"/>
                </a:solidFill>
              </a:rPr>
              <a:t>Why do we have what we have?</a:t>
            </a:r>
          </a:p>
          <a:p>
            <a:endParaRPr lang="en-US" dirty="0">
              <a:solidFill>
                <a:schemeClr val="tx1"/>
              </a:solidFill>
            </a:endParaRPr>
          </a:p>
          <a:p>
            <a:r>
              <a:rPr lang="en-US" dirty="0" smtClean="0">
                <a:solidFill>
                  <a:schemeClr val="tx1"/>
                </a:solidFill>
              </a:rPr>
              <a:t>What can we do about it?</a:t>
            </a:r>
            <a:endParaRPr lang="en-US" dirty="0"/>
          </a:p>
        </p:txBody>
      </p:sp>
      <p:sp>
        <p:nvSpPr>
          <p:cNvPr id="2" name="Title 1"/>
          <p:cNvSpPr>
            <a:spLocks noGrp="1"/>
          </p:cNvSpPr>
          <p:nvPr>
            <p:ph type="title"/>
          </p:nvPr>
        </p:nvSpPr>
        <p:spPr/>
        <p:txBody>
          <a:bodyPr/>
          <a:lstStyle/>
          <a:p>
            <a:r>
              <a:rPr lang="en-US" dirty="0" smtClean="0"/>
              <a:t>ASP.NET </a:t>
            </a:r>
            <a:r>
              <a:rPr lang="en-US" dirty="0" err="1" smtClean="0"/>
              <a:t>vNext</a:t>
            </a:r>
            <a:endParaRPr lang="en-US" dirty="0"/>
          </a:p>
        </p:txBody>
      </p:sp>
    </p:spTree>
    <p:extLst>
      <p:ext uri="{BB962C8B-B14F-4D97-AF65-F5344CB8AC3E}">
        <p14:creationId xmlns:p14="http://schemas.microsoft.com/office/powerpoint/2010/main" val="2446488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Warning: Microsoft Content</a:t>
            </a:r>
            <a:endParaRPr lang="en-US" dirty="0"/>
          </a:p>
        </p:txBody>
      </p:sp>
      <p:sp>
        <p:nvSpPr>
          <p:cNvPr id="3" name="Text Placeholder 2"/>
          <p:cNvSpPr>
            <a:spLocks noGrp="1"/>
          </p:cNvSpPr>
          <p:nvPr>
            <p:ph type="body" sz="quarter" idx="11"/>
          </p:nvPr>
        </p:nvSpPr>
        <p:spPr>
          <a:xfrm>
            <a:off x="274639" y="1212849"/>
            <a:ext cx="11889564" cy="5343001"/>
          </a:xfrm>
        </p:spPr>
        <p:txBody>
          <a:bodyPr/>
          <a:lstStyle/>
          <a:p>
            <a:endParaRPr lang="en-US" dirty="0"/>
          </a:p>
          <a:p>
            <a:r>
              <a:rPr lang="en-US" dirty="0" smtClean="0"/>
              <a:t>These slides shamelessly pulled from:</a:t>
            </a:r>
          </a:p>
          <a:p>
            <a:endParaRPr lang="en-US" dirty="0"/>
          </a:p>
          <a:p>
            <a:r>
              <a:rPr lang="en-US" dirty="0" smtClean="0"/>
              <a:t>Introduction:</a:t>
            </a:r>
          </a:p>
          <a:p>
            <a:r>
              <a:rPr lang="en-US" sz="2400" dirty="0">
                <a:hlinkClick r:id="rId2"/>
              </a:rPr>
              <a:t>http://</a:t>
            </a:r>
            <a:r>
              <a:rPr lang="en-US" sz="2400" dirty="0" smtClean="0">
                <a:hlinkClick r:id="rId2"/>
              </a:rPr>
              <a:t>channel9.msdn.com/Events/TechEd/NorthAmerica/2014/DEV-B385</a:t>
            </a:r>
            <a:endParaRPr lang="en-US" sz="2400" dirty="0" smtClean="0"/>
          </a:p>
          <a:p>
            <a:endParaRPr lang="en-US" sz="2400" dirty="0" smtClean="0"/>
          </a:p>
          <a:p>
            <a:r>
              <a:rPr lang="en-US" dirty="0" smtClean="0"/>
              <a:t>Deep Dive:</a:t>
            </a:r>
          </a:p>
          <a:p>
            <a:r>
              <a:rPr lang="en-US" sz="2400" dirty="0">
                <a:hlinkClick r:id="rId3"/>
              </a:rPr>
              <a:t>http://</a:t>
            </a:r>
            <a:r>
              <a:rPr lang="en-US" sz="2400" dirty="0" smtClean="0">
                <a:hlinkClick r:id="rId3"/>
              </a:rPr>
              <a:t>channel9.msdn.com/Events/TechEd/NorthAmerica/2014/DEV-B411</a:t>
            </a:r>
            <a:endParaRPr lang="en-US" sz="2400" dirty="0" smtClean="0"/>
          </a:p>
          <a:p>
            <a:endParaRPr lang="en-US" dirty="0"/>
          </a:p>
        </p:txBody>
      </p:sp>
    </p:spTree>
    <p:extLst>
      <p:ext uri="{BB962C8B-B14F-4D97-AF65-F5344CB8AC3E}">
        <p14:creationId xmlns:p14="http://schemas.microsoft.com/office/powerpoint/2010/main" val="2151435327"/>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ASP.NET vNext and the Modern Web</a:t>
            </a:r>
            <a:endParaRPr lang="en-US" dirty="0"/>
          </a:p>
        </p:txBody>
      </p:sp>
      <p:sp>
        <p:nvSpPr>
          <p:cNvPr id="4" name="Rectangle 3"/>
          <p:cNvSpPr/>
          <p:nvPr/>
        </p:nvSpPr>
        <p:spPr>
          <a:xfrm>
            <a:off x="7816526" y="3202627"/>
            <a:ext cx="3462294" cy="954107"/>
          </a:xfrm>
          <a:prstGeom prst="rect">
            <a:avLst/>
          </a:prstGeom>
        </p:spPr>
        <p:txBody>
          <a:bodyPr wrap="none">
            <a:spAutoFit/>
          </a:bodyPr>
          <a:lstStyle/>
          <a:p>
            <a:r>
              <a:rPr lang="en-US" sz="2800" dirty="0" smtClean="0">
                <a:solidFill>
                  <a:srgbClr val="FFFFFF"/>
                </a:solidFill>
              </a:rPr>
              <a:t>Choose your Editors </a:t>
            </a:r>
          </a:p>
          <a:p>
            <a:r>
              <a:rPr lang="en-US" sz="2800" dirty="0" smtClean="0">
                <a:solidFill>
                  <a:srgbClr val="FFFFFF"/>
                </a:solidFill>
              </a:rPr>
              <a:t>and Tools</a:t>
            </a:r>
          </a:p>
        </p:txBody>
      </p:sp>
      <p:sp>
        <p:nvSpPr>
          <p:cNvPr id="9" name="Rectangle 8"/>
          <p:cNvSpPr/>
          <p:nvPr/>
        </p:nvSpPr>
        <p:spPr>
          <a:xfrm>
            <a:off x="1961121" y="4509344"/>
            <a:ext cx="3113353" cy="954107"/>
          </a:xfrm>
          <a:prstGeom prst="rect">
            <a:avLst/>
          </a:prstGeom>
        </p:spPr>
        <p:txBody>
          <a:bodyPr wrap="none">
            <a:spAutoFit/>
          </a:bodyPr>
          <a:lstStyle/>
          <a:p>
            <a:r>
              <a:rPr lang="en-US" sz="2800" dirty="0" smtClean="0">
                <a:solidFill>
                  <a:srgbClr val="FFFFFF"/>
                </a:solidFill>
              </a:rPr>
              <a:t>Open Source </a:t>
            </a:r>
            <a:br>
              <a:rPr lang="en-US" sz="2800" dirty="0" smtClean="0">
                <a:solidFill>
                  <a:srgbClr val="FFFFFF"/>
                </a:solidFill>
              </a:rPr>
            </a:br>
            <a:r>
              <a:rPr lang="en-US" sz="2800" dirty="0" smtClean="0">
                <a:solidFill>
                  <a:srgbClr val="FFFFFF"/>
                </a:solidFill>
              </a:rPr>
              <a:t>with Contributions</a:t>
            </a:r>
          </a:p>
        </p:txBody>
      </p:sp>
      <p:sp>
        <p:nvSpPr>
          <p:cNvPr id="13" name="Rectangle 12"/>
          <p:cNvSpPr/>
          <p:nvPr/>
        </p:nvSpPr>
        <p:spPr>
          <a:xfrm>
            <a:off x="7754278" y="4758813"/>
            <a:ext cx="2534027" cy="523220"/>
          </a:xfrm>
          <a:prstGeom prst="rect">
            <a:avLst/>
          </a:prstGeom>
        </p:spPr>
        <p:txBody>
          <a:bodyPr wrap="none">
            <a:spAutoFit/>
          </a:bodyPr>
          <a:lstStyle/>
          <a:p>
            <a:r>
              <a:rPr lang="en-US" sz="2800" dirty="0" smtClean="0">
                <a:solidFill>
                  <a:srgbClr val="FFFFFF"/>
                </a:solidFill>
              </a:rPr>
              <a:t>Cross-Platform</a:t>
            </a:r>
          </a:p>
        </p:txBody>
      </p:sp>
      <p:grpSp>
        <p:nvGrpSpPr>
          <p:cNvPr id="6" name="Group 5"/>
          <p:cNvGrpSpPr/>
          <p:nvPr/>
        </p:nvGrpSpPr>
        <p:grpSpPr>
          <a:xfrm>
            <a:off x="6785010" y="4569022"/>
            <a:ext cx="906342" cy="867556"/>
            <a:chOff x="2211181" y="1874910"/>
            <a:chExt cx="609600" cy="594360"/>
          </a:xfrm>
        </p:grpSpPr>
        <p:sp>
          <p:nvSpPr>
            <p:cNvPr id="15" name="Oval 14"/>
            <p:cNvSpPr/>
            <p:nvPr/>
          </p:nvSpPr>
          <p:spPr bwMode="auto">
            <a:xfrm>
              <a:off x="2211181" y="1874910"/>
              <a:ext cx="609600" cy="594360"/>
            </a:xfrm>
            <a:prstGeom prst="ellipse">
              <a:avLst/>
            </a:prstGeom>
            <a:noFill/>
            <a:ln w="3810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800" dirty="0" err="1" smtClean="0">
                <a:gradFill>
                  <a:gsLst>
                    <a:gs pos="0">
                      <a:srgbClr val="FFFFFF"/>
                    </a:gs>
                    <a:gs pos="100000">
                      <a:srgbClr val="FFFFFF"/>
                    </a:gs>
                  </a:gsLst>
                  <a:lin ang="5400000" scaled="0"/>
                </a:gradFill>
                <a:ea typeface="Segoe UI" pitchFamily="34" charset="0"/>
                <a:cs typeface="Segoe UI" pitchFamily="34" charset="0"/>
              </a:endParaRPr>
            </a:p>
          </p:txBody>
        </p:sp>
        <p:pic>
          <p:nvPicPr>
            <p:cNvPr id="23" name="Picture 6" descr="C:\temp\WinAzure_rgb_Wht_S.png"/>
            <p:cNvPicPr>
              <a:picLocks noChangeAspect="1" noChangeArrowheads="1"/>
            </p:cNvPicPr>
            <p:nvPr/>
          </p:nvPicPr>
          <p:blipFill rotWithShape="1">
            <a:blip r:embed="rId3">
              <a:extLst>
                <a:ext uri="{28A0092B-C50C-407E-A947-70E740481C1C}">
                  <a14:useLocalDpi xmlns:a14="http://schemas.microsoft.com/office/drawing/2010/main" val="0"/>
                </a:ext>
              </a:extLst>
            </a:blip>
            <a:srcRect l="3371" t="15460" r="80628" b="15496"/>
            <a:stretch/>
          </p:blipFill>
          <p:spPr bwMode="auto">
            <a:xfrm>
              <a:off x="2404459" y="1943117"/>
              <a:ext cx="210181" cy="217429"/>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 descr="http://files.softicons.com/download/system-icons/windows-8-metro-icons-by-dakirby309/png/512x512/Folders%20&amp;%20OS/Linux.png"/>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2520482" y="2147586"/>
              <a:ext cx="242063" cy="242063"/>
            </a:xfrm>
            <a:prstGeom prst="rect">
              <a:avLst/>
            </a:prstGeom>
            <a:noFill/>
            <a:extLst>
              <a:ext uri="{909E8E84-426E-40DD-AFC4-6F175D3DCCD1}">
                <a14:hiddenFill xmlns:a14="http://schemas.microsoft.com/office/drawing/2010/main">
                  <a:solidFill>
                    <a:srgbClr val="FFFFFF"/>
                  </a:solidFill>
                </a14:hiddenFill>
              </a:ext>
            </a:extLst>
          </p:spPr>
        </p:pic>
        <p:grpSp>
          <p:nvGrpSpPr>
            <p:cNvPr id="26" name="Group 25"/>
            <p:cNvGrpSpPr>
              <a:grpSpLocks noChangeAspect="1"/>
            </p:cNvGrpSpPr>
            <p:nvPr/>
          </p:nvGrpSpPr>
          <p:grpSpPr bwMode="auto">
            <a:xfrm>
              <a:off x="2314492" y="2130536"/>
              <a:ext cx="197134" cy="235237"/>
              <a:chOff x="3485" y="1766"/>
              <a:chExt cx="745" cy="889"/>
            </a:xfrm>
          </p:grpSpPr>
          <p:sp>
            <p:nvSpPr>
              <p:cNvPr id="27" name="Freeform 26"/>
              <p:cNvSpPr>
                <a:spLocks/>
              </p:cNvSpPr>
              <p:nvPr/>
            </p:nvSpPr>
            <p:spPr bwMode="auto">
              <a:xfrm>
                <a:off x="3485" y="2008"/>
                <a:ext cx="745" cy="647"/>
              </a:xfrm>
              <a:custGeom>
                <a:avLst/>
                <a:gdLst>
                  <a:gd name="T0" fmla="*/ 296 w 296"/>
                  <a:gd name="T1" fmla="*/ 167 h 256"/>
                  <a:gd name="T2" fmla="*/ 274 w 296"/>
                  <a:gd name="T3" fmla="*/ 207 h 256"/>
                  <a:gd name="T4" fmla="*/ 216 w 296"/>
                  <a:gd name="T5" fmla="*/ 256 h 256"/>
                  <a:gd name="T6" fmla="*/ 159 w 296"/>
                  <a:gd name="T7" fmla="*/ 242 h 256"/>
                  <a:gd name="T8" fmla="*/ 101 w 296"/>
                  <a:gd name="T9" fmla="*/ 256 h 256"/>
                  <a:gd name="T10" fmla="*/ 44 w 296"/>
                  <a:gd name="T11" fmla="*/ 210 h 256"/>
                  <a:gd name="T12" fmla="*/ 24 w 296"/>
                  <a:gd name="T13" fmla="*/ 42 h 256"/>
                  <a:gd name="T14" fmla="*/ 94 w 296"/>
                  <a:gd name="T15" fmla="*/ 0 h 256"/>
                  <a:gd name="T16" fmla="*/ 158 w 296"/>
                  <a:gd name="T17" fmla="*/ 15 h 256"/>
                  <a:gd name="T18" fmla="*/ 222 w 296"/>
                  <a:gd name="T19" fmla="*/ 0 h 256"/>
                  <a:gd name="T20" fmla="*/ 286 w 296"/>
                  <a:gd name="T21" fmla="*/ 34 h 256"/>
                  <a:gd name="T22" fmla="*/ 296 w 296"/>
                  <a:gd name="T23" fmla="*/ 167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6" h="256">
                    <a:moveTo>
                      <a:pt x="296" y="167"/>
                    </a:moveTo>
                    <a:cubicBezTo>
                      <a:pt x="288" y="184"/>
                      <a:pt x="284" y="192"/>
                      <a:pt x="274" y="207"/>
                    </a:cubicBezTo>
                    <a:cubicBezTo>
                      <a:pt x="260" y="229"/>
                      <a:pt x="240" y="255"/>
                      <a:pt x="216" y="256"/>
                    </a:cubicBezTo>
                    <a:cubicBezTo>
                      <a:pt x="194" y="256"/>
                      <a:pt x="188" y="241"/>
                      <a:pt x="159" y="242"/>
                    </a:cubicBezTo>
                    <a:cubicBezTo>
                      <a:pt x="129" y="242"/>
                      <a:pt x="123" y="256"/>
                      <a:pt x="101" y="256"/>
                    </a:cubicBezTo>
                    <a:cubicBezTo>
                      <a:pt x="76" y="255"/>
                      <a:pt x="58" y="231"/>
                      <a:pt x="44" y="210"/>
                    </a:cubicBezTo>
                    <a:cubicBezTo>
                      <a:pt x="4" y="150"/>
                      <a:pt x="0" y="80"/>
                      <a:pt x="24" y="42"/>
                    </a:cubicBezTo>
                    <a:cubicBezTo>
                      <a:pt x="42" y="16"/>
                      <a:pt x="69" y="0"/>
                      <a:pt x="94" y="0"/>
                    </a:cubicBezTo>
                    <a:cubicBezTo>
                      <a:pt x="120" y="0"/>
                      <a:pt x="137" y="15"/>
                      <a:pt x="158" y="15"/>
                    </a:cubicBezTo>
                    <a:cubicBezTo>
                      <a:pt x="179" y="15"/>
                      <a:pt x="192" y="0"/>
                      <a:pt x="222" y="0"/>
                    </a:cubicBezTo>
                    <a:cubicBezTo>
                      <a:pt x="245" y="0"/>
                      <a:pt x="269" y="13"/>
                      <a:pt x="286" y="34"/>
                    </a:cubicBezTo>
                    <a:cubicBezTo>
                      <a:pt x="230" y="65"/>
                      <a:pt x="239" y="145"/>
                      <a:pt x="296" y="167"/>
                    </a:cubicBezTo>
                    <a:close/>
                  </a:path>
                </a:pathLst>
              </a:custGeom>
              <a:solidFill>
                <a:srgbClr val="FFFFFF"/>
              </a:solidFill>
              <a:ln>
                <a:noFill/>
              </a:ln>
              <a:extLst/>
            </p:spPr>
            <p:txBody>
              <a:bodyPr vert="horz" wrap="square" lIns="91440" tIns="45720" rIns="91440" bIns="45720" numCol="1" anchor="t" anchorCtr="0" compatLnSpc="1">
                <a:prstTxWarp prst="textNoShape">
                  <a:avLst/>
                </a:prstTxWarp>
              </a:bodyPr>
              <a:lstStyle/>
              <a:p>
                <a:pPr defTabSz="914363">
                  <a:defRPr/>
                </a:pPr>
                <a:endParaRPr lang="en-US" sz="2000" kern="0" smtClean="0">
                  <a:solidFill>
                    <a:srgbClr val="000000"/>
                  </a:solidFill>
                </a:endParaRPr>
              </a:p>
            </p:txBody>
          </p:sp>
          <p:sp>
            <p:nvSpPr>
              <p:cNvPr id="28" name="Freeform 27"/>
              <p:cNvSpPr>
                <a:spLocks/>
              </p:cNvSpPr>
              <p:nvPr/>
            </p:nvSpPr>
            <p:spPr bwMode="auto">
              <a:xfrm>
                <a:off x="3825" y="1766"/>
                <a:ext cx="175" cy="191"/>
              </a:xfrm>
              <a:custGeom>
                <a:avLst/>
                <a:gdLst>
                  <a:gd name="T0" fmla="*/ 55 w 74"/>
                  <a:gd name="T1" fmla="*/ 54 h 81"/>
                  <a:gd name="T2" fmla="*/ 71 w 74"/>
                  <a:gd name="T3" fmla="*/ 0 h 81"/>
                  <a:gd name="T4" fmla="*/ 20 w 74"/>
                  <a:gd name="T5" fmla="*/ 28 h 81"/>
                  <a:gd name="T6" fmla="*/ 4 w 74"/>
                  <a:gd name="T7" fmla="*/ 81 h 81"/>
                  <a:gd name="T8" fmla="*/ 55 w 74"/>
                  <a:gd name="T9" fmla="*/ 54 h 81"/>
                </a:gdLst>
                <a:ahLst/>
                <a:cxnLst>
                  <a:cxn ang="0">
                    <a:pos x="T0" y="T1"/>
                  </a:cxn>
                  <a:cxn ang="0">
                    <a:pos x="T2" y="T3"/>
                  </a:cxn>
                  <a:cxn ang="0">
                    <a:pos x="T4" y="T5"/>
                  </a:cxn>
                  <a:cxn ang="0">
                    <a:pos x="T6" y="T7"/>
                  </a:cxn>
                  <a:cxn ang="0">
                    <a:pos x="T8" y="T9"/>
                  </a:cxn>
                </a:cxnLst>
                <a:rect l="0" t="0" r="r" b="b"/>
                <a:pathLst>
                  <a:path w="74" h="81">
                    <a:moveTo>
                      <a:pt x="55" y="54"/>
                    </a:moveTo>
                    <a:cubicBezTo>
                      <a:pt x="66" y="40"/>
                      <a:pt x="74" y="21"/>
                      <a:pt x="71" y="0"/>
                    </a:cubicBezTo>
                    <a:cubicBezTo>
                      <a:pt x="54" y="2"/>
                      <a:pt x="33" y="13"/>
                      <a:pt x="20" y="28"/>
                    </a:cubicBezTo>
                    <a:cubicBezTo>
                      <a:pt x="9" y="41"/>
                      <a:pt x="0" y="61"/>
                      <a:pt x="4" y="81"/>
                    </a:cubicBezTo>
                    <a:cubicBezTo>
                      <a:pt x="23" y="81"/>
                      <a:pt x="44" y="70"/>
                      <a:pt x="55" y="54"/>
                    </a:cubicBezTo>
                    <a:close/>
                  </a:path>
                </a:pathLst>
              </a:custGeom>
              <a:solidFill>
                <a:srgbClr val="FFFFFF"/>
              </a:solidFill>
              <a:ln>
                <a:noFill/>
              </a:ln>
              <a:extLst/>
            </p:spPr>
            <p:txBody>
              <a:bodyPr vert="horz" wrap="square" lIns="91440" tIns="45720" rIns="91440" bIns="45720" numCol="1" anchor="t" anchorCtr="0" compatLnSpc="1">
                <a:prstTxWarp prst="textNoShape">
                  <a:avLst/>
                </a:prstTxWarp>
              </a:bodyPr>
              <a:lstStyle/>
              <a:p>
                <a:pPr defTabSz="914363">
                  <a:defRPr/>
                </a:pPr>
                <a:endParaRPr lang="en-US" sz="2000" kern="0" smtClean="0">
                  <a:solidFill>
                    <a:srgbClr val="000000"/>
                  </a:solidFill>
                </a:endParaRPr>
              </a:p>
            </p:txBody>
          </p:sp>
        </p:grpSp>
      </p:grpSp>
      <p:grpSp>
        <p:nvGrpSpPr>
          <p:cNvPr id="7" name="Group 6"/>
          <p:cNvGrpSpPr/>
          <p:nvPr/>
        </p:nvGrpSpPr>
        <p:grpSpPr>
          <a:xfrm>
            <a:off x="6794824" y="3178099"/>
            <a:ext cx="906342" cy="867556"/>
            <a:chOff x="2199148" y="3390553"/>
            <a:chExt cx="609600" cy="594360"/>
          </a:xfrm>
        </p:grpSpPr>
        <p:sp>
          <p:nvSpPr>
            <p:cNvPr id="14" name="Oval 13"/>
            <p:cNvSpPr/>
            <p:nvPr/>
          </p:nvSpPr>
          <p:spPr bwMode="auto">
            <a:xfrm>
              <a:off x="2199148" y="3390553"/>
              <a:ext cx="609600" cy="594360"/>
            </a:xfrm>
            <a:prstGeom prst="ellipse">
              <a:avLst/>
            </a:prstGeom>
            <a:noFill/>
            <a:ln w="3810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8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9" name="Freeform 110"/>
            <p:cNvSpPr>
              <a:spLocks noEditPoints="1"/>
            </p:cNvSpPr>
            <p:nvPr/>
          </p:nvSpPr>
          <p:spPr bwMode="black">
            <a:xfrm>
              <a:off x="2413059" y="3555351"/>
              <a:ext cx="255468" cy="257688"/>
            </a:xfrm>
            <a:custGeom>
              <a:avLst/>
              <a:gdLst>
                <a:gd name="T0" fmla="*/ 9 w 70"/>
                <a:gd name="T1" fmla="*/ 68 h 70"/>
                <a:gd name="T2" fmla="*/ 10 w 70"/>
                <a:gd name="T3" fmla="*/ 66 h 70"/>
                <a:gd name="T4" fmla="*/ 4 w 70"/>
                <a:gd name="T5" fmla="*/ 60 h 70"/>
                <a:gd name="T6" fmla="*/ 2 w 70"/>
                <a:gd name="T7" fmla="*/ 61 h 70"/>
                <a:gd name="T8" fmla="*/ 0 w 70"/>
                <a:gd name="T9" fmla="*/ 68 h 70"/>
                <a:gd name="T10" fmla="*/ 2 w 70"/>
                <a:gd name="T11" fmla="*/ 70 h 70"/>
                <a:gd name="T12" fmla="*/ 9 w 70"/>
                <a:gd name="T13" fmla="*/ 68 h 70"/>
                <a:gd name="T14" fmla="*/ 64 w 70"/>
                <a:gd name="T15" fmla="*/ 6 h 70"/>
                <a:gd name="T16" fmla="*/ 52 w 70"/>
                <a:gd name="T17" fmla="*/ 4 h 70"/>
                <a:gd name="T18" fmla="*/ 49 w 70"/>
                <a:gd name="T19" fmla="*/ 7 h 70"/>
                <a:gd name="T20" fmla="*/ 49 w 70"/>
                <a:gd name="T21" fmla="*/ 11 h 70"/>
                <a:gd name="T22" fmla="*/ 60 w 70"/>
                <a:gd name="T23" fmla="*/ 21 h 70"/>
                <a:gd name="T24" fmla="*/ 63 w 70"/>
                <a:gd name="T25" fmla="*/ 21 h 70"/>
                <a:gd name="T26" fmla="*/ 66 w 70"/>
                <a:gd name="T27" fmla="*/ 18 h 70"/>
                <a:gd name="T28" fmla="*/ 64 w 70"/>
                <a:gd name="T29" fmla="*/ 6 h 70"/>
                <a:gd name="T30" fmla="*/ 22 w 70"/>
                <a:gd name="T31" fmla="*/ 62 h 70"/>
                <a:gd name="T32" fmla="*/ 19 w 70"/>
                <a:gd name="T33" fmla="*/ 62 h 70"/>
                <a:gd name="T34" fmla="*/ 8 w 70"/>
                <a:gd name="T35" fmla="*/ 51 h 70"/>
                <a:gd name="T36" fmla="*/ 8 w 70"/>
                <a:gd name="T37" fmla="*/ 48 h 70"/>
                <a:gd name="T38" fmla="*/ 42 w 70"/>
                <a:gd name="T39" fmla="*/ 14 h 70"/>
                <a:gd name="T40" fmla="*/ 45 w 70"/>
                <a:gd name="T41" fmla="*/ 14 h 70"/>
                <a:gd name="T42" fmla="*/ 56 w 70"/>
                <a:gd name="T43" fmla="*/ 25 h 70"/>
                <a:gd name="T44" fmla="*/ 56 w 70"/>
                <a:gd name="T45" fmla="*/ 28 h 70"/>
                <a:gd name="T46" fmla="*/ 22 w 70"/>
                <a:gd name="T47" fmla="*/ 6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0" h="70">
                  <a:moveTo>
                    <a:pt x="9" y="68"/>
                  </a:moveTo>
                  <a:cubicBezTo>
                    <a:pt x="10" y="67"/>
                    <a:pt x="11" y="67"/>
                    <a:pt x="10" y="66"/>
                  </a:cubicBezTo>
                  <a:cubicBezTo>
                    <a:pt x="4" y="60"/>
                    <a:pt x="4" y="60"/>
                    <a:pt x="4" y="60"/>
                  </a:cubicBezTo>
                  <a:cubicBezTo>
                    <a:pt x="4" y="59"/>
                    <a:pt x="3" y="60"/>
                    <a:pt x="2" y="61"/>
                  </a:cubicBezTo>
                  <a:cubicBezTo>
                    <a:pt x="0" y="68"/>
                    <a:pt x="0" y="68"/>
                    <a:pt x="0" y="68"/>
                  </a:cubicBezTo>
                  <a:cubicBezTo>
                    <a:pt x="0" y="69"/>
                    <a:pt x="1" y="70"/>
                    <a:pt x="2" y="70"/>
                  </a:cubicBezTo>
                  <a:lnTo>
                    <a:pt x="9" y="68"/>
                  </a:lnTo>
                  <a:close/>
                  <a:moveTo>
                    <a:pt x="64" y="6"/>
                  </a:moveTo>
                  <a:cubicBezTo>
                    <a:pt x="58" y="0"/>
                    <a:pt x="52" y="4"/>
                    <a:pt x="52" y="4"/>
                  </a:cubicBezTo>
                  <a:cubicBezTo>
                    <a:pt x="51" y="5"/>
                    <a:pt x="50" y="6"/>
                    <a:pt x="49" y="7"/>
                  </a:cubicBezTo>
                  <a:cubicBezTo>
                    <a:pt x="48" y="8"/>
                    <a:pt x="48" y="10"/>
                    <a:pt x="49" y="11"/>
                  </a:cubicBezTo>
                  <a:cubicBezTo>
                    <a:pt x="60" y="21"/>
                    <a:pt x="60" y="21"/>
                    <a:pt x="60" y="21"/>
                  </a:cubicBezTo>
                  <a:cubicBezTo>
                    <a:pt x="60" y="22"/>
                    <a:pt x="62" y="22"/>
                    <a:pt x="63" y="21"/>
                  </a:cubicBezTo>
                  <a:cubicBezTo>
                    <a:pt x="64" y="20"/>
                    <a:pt x="65" y="19"/>
                    <a:pt x="66" y="18"/>
                  </a:cubicBezTo>
                  <a:cubicBezTo>
                    <a:pt x="66" y="18"/>
                    <a:pt x="70" y="12"/>
                    <a:pt x="64" y="6"/>
                  </a:cubicBezTo>
                  <a:moveTo>
                    <a:pt x="22" y="62"/>
                  </a:moveTo>
                  <a:cubicBezTo>
                    <a:pt x="21" y="63"/>
                    <a:pt x="20" y="63"/>
                    <a:pt x="19" y="62"/>
                  </a:cubicBezTo>
                  <a:cubicBezTo>
                    <a:pt x="8" y="51"/>
                    <a:pt x="8" y="51"/>
                    <a:pt x="8" y="51"/>
                  </a:cubicBezTo>
                  <a:cubicBezTo>
                    <a:pt x="7" y="51"/>
                    <a:pt x="7" y="49"/>
                    <a:pt x="8" y="48"/>
                  </a:cubicBezTo>
                  <a:cubicBezTo>
                    <a:pt x="42" y="14"/>
                    <a:pt x="42" y="14"/>
                    <a:pt x="42" y="14"/>
                  </a:cubicBezTo>
                  <a:cubicBezTo>
                    <a:pt x="43" y="13"/>
                    <a:pt x="44" y="13"/>
                    <a:pt x="45" y="14"/>
                  </a:cubicBezTo>
                  <a:cubicBezTo>
                    <a:pt x="56" y="25"/>
                    <a:pt x="56" y="25"/>
                    <a:pt x="56" y="25"/>
                  </a:cubicBezTo>
                  <a:cubicBezTo>
                    <a:pt x="57" y="26"/>
                    <a:pt x="57" y="27"/>
                    <a:pt x="56" y="28"/>
                  </a:cubicBezTo>
                  <a:lnTo>
                    <a:pt x="22" y="62"/>
                  </a:lnTo>
                  <a:close/>
                </a:path>
              </a:pathLst>
            </a:custGeom>
            <a:solidFill>
              <a:srgbClr val="FFFFFF"/>
            </a:solidFill>
            <a:ln>
              <a:noFill/>
            </a:ln>
            <a:extLst/>
          </p:spPr>
          <p:txBody>
            <a:bodyPr vert="horz" wrap="square" lIns="91440" tIns="45720" rIns="91440" bIns="45720" numCol="1" anchor="t" anchorCtr="0" compatLnSpc="1">
              <a:prstTxWarp prst="textNoShape">
                <a:avLst/>
              </a:prstTxWarp>
            </a:bodyPr>
            <a:lstStyle/>
            <a:p>
              <a:endParaRPr lang="en-US" sz="2000">
                <a:solidFill>
                  <a:srgbClr val="FFFFFF"/>
                </a:solidFill>
              </a:endParaRPr>
            </a:p>
          </p:txBody>
        </p:sp>
      </p:grpSp>
      <p:grpSp>
        <p:nvGrpSpPr>
          <p:cNvPr id="8" name="Group 7"/>
          <p:cNvGrpSpPr/>
          <p:nvPr/>
        </p:nvGrpSpPr>
        <p:grpSpPr>
          <a:xfrm>
            <a:off x="940880" y="4557479"/>
            <a:ext cx="906342" cy="867556"/>
            <a:chOff x="2203935" y="5009693"/>
            <a:chExt cx="609600" cy="594360"/>
          </a:xfrm>
        </p:grpSpPr>
        <p:sp>
          <p:nvSpPr>
            <p:cNvPr id="12" name="Oval 11"/>
            <p:cNvSpPr/>
            <p:nvPr/>
          </p:nvSpPr>
          <p:spPr bwMode="auto">
            <a:xfrm>
              <a:off x="2203935" y="5009693"/>
              <a:ext cx="609600" cy="594360"/>
            </a:xfrm>
            <a:prstGeom prst="ellipse">
              <a:avLst/>
            </a:prstGeom>
            <a:noFill/>
            <a:ln w="3810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8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 name="Rectangle 2"/>
            <p:cNvSpPr/>
            <p:nvPr/>
          </p:nvSpPr>
          <p:spPr>
            <a:xfrm>
              <a:off x="2256866" y="5140354"/>
              <a:ext cx="500486" cy="316285"/>
            </a:xfrm>
            <a:prstGeom prst="rect">
              <a:avLst/>
            </a:prstGeom>
          </p:spPr>
          <p:txBody>
            <a:bodyPr wrap="none">
              <a:spAutoFit/>
            </a:bodyPr>
            <a:lstStyle/>
            <a:p>
              <a:r>
                <a:rPr lang="en-US" sz="2400" dirty="0" smtClean="0">
                  <a:solidFill>
                    <a:srgbClr val="FFFFFF"/>
                  </a:solidFill>
                </a:rPr>
                <a:t>OSS</a:t>
              </a:r>
              <a:endParaRPr lang="en-US" sz="2400" dirty="0">
                <a:solidFill>
                  <a:srgbClr val="FFFFFF"/>
                </a:solidFill>
              </a:endParaRPr>
            </a:p>
          </p:txBody>
        </p:sp>
      </p:grpSp>
      <p:sp>
        <p:nvSpPr>
          <p:cNvPr id="24" name="Rectangle 23"/>
          <p:cNvSpPr/>
          <p:nvPr/>
        </p:nvSpPr>
        <p:spPr>
          <a:xfrm>
            <a:off x="1880015" y="3202627"/>
            <a:ext cx="4401077" cy="954107"/>
          </a:xfrm>
          <a:prstGeom prst="rect">
            <a:avLst/>
          </a:prstGeom>
        </p:spPr>
        <p:txBody>
          <a:bodyPr wrap="none">
            <a:spAutoFit/>
          </a:bodyPr>
          <a:lstStyle/>
          <a:p>
            <a:r>
              <a:rPr lang="en-US" sz="2800" dirty="0" smtClean="0">
                <a:solidFill>
                  <a:srgbClr val="FFFFFF"/>
                </a:solidFill>
              </a:rPr>
              <a:t>Seamless transition </a:t>
            </a:r>
            <a:br>
              <a:rPr lang="en-US" sz="2800" dirty="0" smtClean="0">
                <a:solidFill>
                  <a:srgbClr val="FFFFFF"/>
                </a:solidFill>
              </a:rPr>
            </a:br>
            <a:r>
              <a:rPr lang="en-US" sz="2800" dirty="0" smtClean="0">
                <a:solidFill>
                  <a:srgbClr val="FFFFFF"/>
                </a:solidFill>
              </a:rPr>
              <a:t>from on-premises to cloud</a:t>
            </a:r>
          </a:p>
        </p:txBody>
      </p:sp>
      <p:sp>
        <p:nvSpPr>
          <p:cNvPr id="30" name="Freeform 13"/>
          <p:cNvSpPr>
            <a:spLocks noChangeAspect="1" noEditPoints="1"/>
          </p:cNvSpPr>
          <p:nvPr/>
        </p:nvSpPr>
        <p:spPr bwMode="auto">
          <a:xfrm>
            <a:off x="937268" y="3185995"/>
            <a:ext cx="917115" cy="920494"/>
          </a:xfrm>
          <a:custGeom>
            <a:avLst/>
            <a:gdLst>
              <a:gd name="T0" fmla="*/ 808 w 1605"/>
              <a:gd name="T1" fmla="*/ 1611 h 1611"/>
              <a:gd name="T2" fmla="*/ 1605 w 1605"/>
              <a:gd name="T3" fmla="*/ 798 h 1611"/>
              <a:gd name="T4" fmla="*/ 808 w 1605"/>
              <a:gd name="T5" fmla="*/ 0 h 1611"/>
              <a:gd name="T6" fmla="*/ 0 w 1605"/>
              <a:gd name="T7" fmla="*/ 798 h 1611"/>
              <a:gd name="T8" fmla="*/ 808 w 1605"/>
              <a:gd name="T9" fmla="*/ 1611 h 1611"/>
              <a:gd name="T10" fmla="*/ 808 w 1605"/>
              <a:gd name="T11" fmla="*/ 96 h 1611"/>
              <a:gd name="T12" fmla="*/ 1505 w 1605"/>
              <a:gd name="T13" fmla="*/ 798 h 1611"/>
              <a:gd name="T14" fmla="*/ 808 w 1605"/>
              <a:gd name="T15" fmla="*/ 1511 h 1611"/>
              <a:gd name="T16" fmla="*/ 96 w 1605"/>
              <a:gd name="T17" fmla="*/ 798 h 1611"/>
              <a:gd name="T18" fmla="*/ 808 w 1605"/>
              <a:gd name="T19" fmla="*/ 96 h 1611"/>
              <a:gd name="T20" fmla="*/ 1106 w 1605"/>
              <a:gd name="T21" fmla="*/ 1104 h 1611"/>
              <a:gd name="T22" fmla="*/ 382 w 1605"/>
              <a:gd name="T23" fmla="*/ 1104 h 1611"/>
              <a:gd name="T24" fmla="*/ 260 w 1605"/>
              <a:gd name="T25" fmla="*/ 982 h 1611"/>
              <a:gd name="T26" fmla="*/ 352 w 1605"/>
              <a:gd name="T27" fmla="*/ 863 h 1611"/>
              <a:gd name="T28" fmla="*/ 496 w 1605"/>
              <a:gd name="T29" fmla="*/ 754 h 1611"/>
              <a:gd name="T30" fmla="*/ 756 w 1605"/>
              <a:gd name="T31" fmla="*/ 507 h 1611"/>
              <a:gd name="T32" fmla="*/ 992 w 1605"/>
              <a:gd name="T33" fmla="*/ 657 h 1611"/>
              <a:gd name="T34" fmla="*/ 1106 w 1605"/>
              <a:gd name="T35" fmla="*/ 627 h 1611"/>
              <a:gd name="T36" fmla="*/ 1345 w 1605"/>
              <a:gd name="T37" fmla="*/ 865 h 1611"/>
              <a:gd name="T38" fmla="*/ 1106 w 1605"/>
              <a:gd name="T39" fmla="*/ 1104 h 1611"/>
              <a:gd name="T40" fmla="*/ 382 w 1605"/>
              <a:gd name="T41" fmla="*/ 944 h 1611"/>
              <a:gd name="T42" fmla="*/ 344 w 1605"/>
              <a:gd name="T43" fmla="*/ 982 h 1611"/>
              <a:gd name="T44" fmla="*/ 382 w 1605"/>
              <a:gd name="T45" fmla="*/ 1020 h 1611"/>
              <a:gd name="T46" fmla="*/ 1106 w 1605"/>
              <a:gd name="T47" fmla="*/ 1020 h 1611"/>
              <a:gd name="T48" fmla="*/ 1261 w 1605"/>
              <a:gd name="T49" fmla="*/ 865 h 1611"/>
              <a:gd name="T50" fmla="*/ 1106 w 1605"/>
              <a:gd name="T51" fmla="*/ 711 h 1611"/>
              <a:gd name="T52" fmla="*/ 998 w 1605"/>
              <a:gd name="T53" fmla="*/ 754 h 1611"/>
              <a:gd name="T54" fmla="*/ 944 w 1605"/>
              <a:gd name="T55" fmla="*/ 806 h 1611"/>
              <a:gd name="T56" fmla="*/ 927 w 1605"/>
              <a:gd name="T57" fmla="*/ 733 h 1611"/>
              <a:gd name="T58" fmla="*/ 756 w 1605"/>
              <a:gd name="T59" fmla="*/ 592 h 1611"/>
              <a:gd name="T60" fmla="*/ 580 w 1605"/>
              <a:gd name="T61" fmla="*/ 768 h 1611"/>
              <a:gd name="T62" fmla="*/ 580 w 1605"/>
              <a:gd name="T63" fmla="*/ 792 h 1611"/>
              <a:gd name="T64" fmla="*/ 588 w 1605"/>
              <a:gd name="T65" fmla="*/ 849 h 1611"/>
              <a:gd name="T66" fmla="*/ 531 w 1605"/>
              <a:gd name="T67" fmla="*/ 838 h 1611"/>
              <a:gd name="T68" fmla="*/ 515 w 1605"/>
              <a:gd name="T69" fmla="*/ 838 h 1611"/>
              <a:gd name="T70" fmla="*/ 425 w 1605"/>
              <a:gd name="T71" fmla="*/ 912 h 1611"/>
              <a:gd name="T72" fmla="*/ 420 w 1605"/>
              <a:gd name="T73" fmla="*/ 947 h 1611"/>
              <a:gd name="T74" fmla="*/ 384 w 1605"/>
              <a:gd name="T75" fmla="*/ 944 h 1611"/>
              <a:gd name="T76" fmla="*/ 382 w 1605"/>
              <a:gd name="T77" fmla="*/ 944 h 1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605" h="1611">
                <a:moveTo>
                  <a:pt x="808" y="1611"/>
                </a:moveTo>
                <a:cubicBezTo>
                  <a:pt x="1247" y="1611"/>
                  <a:pt x="1605" y="1253"/>
                  <a:pt x="1605" y="798"/>
                </a:cubicBezTo>
                <a:cubicBezTo>
                  <a:pt x="1605" y="355"/>
                  <a:pt x="1247" y="0"/>
                  <a:pt x="808" y="0"/>
                </a:cubicBezTo>
                <a:cubicBezTo>
                  <a:pt x="354" y="0"/>
                  <a:pt x="0" y="355"/>
                  <a:pt x="0" y="798"/>
                </a:cubicBezTo>
                <a:cubicBezTo>
                  <a:pt x="0" y="1253"/>
                  <a:pt x="354" y="1611"/>
                  <a:pt x="808" y="1611"/>
                </a:cubicBezTo>
                <a:close/>
                <a:moveTo>
                  <a:pt x="808" y="96"/>
                </a:moveTo>
                <a:cubicBezTo>
                  <a:pt x="1195" y="96"/>
                  <a:pt x="1505" y="410"/>
                  <a:pt x="1505" y="798"/>
                </a:cubicBezTo>
                <a:cubicBezTo>
                  <a:pt x="1505" y="1190"/>
                  <a:pt x="1195" y="1511"/>
                  <a:pt x="808" y="1511"/>
                </a:cubicBezTo>
                <a:cubicBezTo>
                  <a:pt x="420" y="1511"/>
                  <a:pt x="96" y="1190"/>
                  <a:pt x="96" y="798"/>
                </a:cubicBezTo>
                <a:cubicBezTo>
                  <a:pt x="96" y="410"/>
                  <a:pt x="420" y="96"/>
                  <a:pt x="808" y="96"/>
                </a:cubicBezTo>
                <a:close/>
                <a:moveTo>
                  <a:pt x="1106" y="1104"/>
                </a:moveTo>
                <a:cubicBezTo>
                  <a:pt x="382" y="1104"/>
                  <a:pt x="382" y="1104"/>
                  <a:pt x="382" y="1104"/>
                </a:cubicBezTo>
                <a:cubicBezTo>
                  <a:pt x="314" y="1104"/>
                  <a:pt x="260" y="1050"/>
                  <a:pt x="260" y="982"/>
                </a:cubicBezTo>
                <a:cubicBezTo>
                  <a:pt x="260" y="925"/>
                  <a:pt x="300" y="876"/>
                  <a:pt x="352" y="863"/>
                </a:cubicBezTo>
                <a:cubicBezTo>
                  <a:pt x="376" y="806"/>
                  <a:pt x="431" y="762"/>
                  <a:pt x="496" y="754"/>
                </a:cubicBezTo>
                <a:cubicBezTo>
                  <a:pt x="501" y="616"/>
                  <a:pt x="615" y="507"/>
                  <a:pt x="756" y="507"/>
                </a:cubicBezTo>
                <a:cubicBezTo>
                  <a:pt x="857" y="507"/>
                  <a:pt x="949" y="567"/>
                  <a:pt x="992" y="657"/>
                </a:cubicBezTo>
                <a:cubicBezTo>
                  <a:pt x="1025" y="638"/>
                  <a:pt x="1066" y="627"/>
                  <a:pt x="1106" y="627"/>
                </a:cubicBezTo>
                <a:cubicBezTo>
                  <a:pt x="1237" y="627"/>
                  <a:pt x="1345" y="735"/>
                  <a:pt x="1345" y="865"/>
                </a:cubicBezTo>
                <a:cubicBezTo>
                  <a:pt x="1345" y="998"/>
                  <a:pt x="1237" y="1104"/>
                  <a:pt x="1106" y="1104"/>
                </a:cubicBezTo>
                <a:close/>
                <a:moveTo>
                  <a:pt x="382" y="944"/>
                </a:moveTo>
                <a:cubicBezTo>
                  <a:pt x="360" y="944"/>
                  <a:pt x="344" y="963"/>
                  <a:pt x="344" y="982"/>
                </a:cubicBezTo>
                <a:cubicBezTo>
                  <a:pt x="344" y="1004"/>
                  <a:pt x="360" y="1020"/>
                  <a:pt x="382" y="1020"/>
                </a:cubicBezTo>
                <a:cubicBezTo>
                  <a:pt x="1106" y="1020"/>
                  <a:pt x="1106" y="1020"/>
                  <a:pt x="1106" y="1020"/>
                </a:cubicBezTo>
                <a:cubicBezTo>
                  <a:pt x="1191" y="1020"/>
                  <a:pt x="1261" y="952"/>
                  <a:pt x="1261" y="865"/>
                </a:cubicBezTo>
                <a:cubicBezTo>
                  <a:pt x="1261" y="781"/>
                  <a:pt x="1191" y="711"/>
                  <a:pt x="1106" y="711"/>
                </a:cubicBezTo>
                <a:cubicBezTo>
                  <a:pt x="1066" y="711"/>
                  <a:pt x="1028" y="727"/>
                  <a:pt x="998" y="754"/>
                </a:cubicBezTo>
                <a:cubicBezTo>
                  <a:pt x="944" y="806"/>
                  <a:pt x="944" y="806"/>
                  <a:pt x="944" y="806"/>
                </a:cubicBezTo>
                <a:cubicBezTo>
                  <a:pt x="927" y="733"/>
                  <a:pt x="927" y="733"/>
                  <a:pt x="927" y="733"/>
                </a:cubicBezTo>
                <a:cubicBezTo>
                  <a:pt x="911" y="651"/>
                  <a:pt x="840" y="592"/>
                  <a:pt x="756" y="592"/>
                </a:cubicBezTo>
                <a:cubicBezTo>
                  <a:pt x="659" y="592"/>
                  <a:pt x="580" y="670"/>
                  <a:pt x="580" y="768"/>
                </a:cubicBezTo>
                <a:cubicBezTo>
                  <a:pt x="580" y="776"/>
                  <a:pt x="580" y="784"/>
                  <a:pt x="580" y="792"/>
                </a:cubicBezTo>
                <a:cubicBezTo>
                  <a:pt x="588" y="849"/>
                  <a:pt x="588" y="849"/>
                  <a:pt x="588" y="849"/>
                </a:cubicBezTo>
                <a:cubicBezTo>
                  <a:pt x="531" y="838"/>
                  <a:pt x="531" y="838"/>
                  <a:pt x="531" y="838"/>
                </a:cubicBezTo>
                <a:cubicBezTo>
                  <a:pt x="526" y="838"/>
                  <a:pt x="520" y="838"/>
                  <a:pt x="515" y="838"/>
                </a:cubicBezTo>
                <a:cubicBezTo>
                  <a:pt x="471" y="838"/>
                  <a:pt x="436" y="868"/>
                  <a:pt x="425" y="912"/>
                </a:cubicBezTo>
                <a:cubicBezTo>
                  <a:pt x="420" y="947"/>
                  <a:pt x="420" y="947"/>
                  <a:pt x="420" y="947"/>
                </a:cubicBezTo>
                <a:cubicBezTo>
                  <a:pt x="384" y="944"/>
                  <a:pt x="384" y="944"/>
                  <a:pt x="384" y="944"/>
                </a:cubicBezTo>
                <a:cubicBezTo>
                  <a:pt x="382" y="944"/>
                  <a:pt x="382" y="944"/>
                  <a:pt x="382" y="944"/>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sz="2000">
              <a:solidFill>
                <a:srgbClr val="FFFFFF"/>
              </a:solidFill>
            </a:endParaRPr>
          </a:p>
        </p:txBody>
      </p:sp>
      <p:sp>
        <p:nvSpPr>
          <p:cNvPr id="35" name="Rectangle 34"/>
          <p:cNvSpPr/>
          <p:nvPr/>
        </p:nvSpPr>
        <p:spPr>
          <a:xfrm>
            <a:off x="7754278" y="2130071"/>
            <a:ext cx="4268348" cy="523220"/>
          </a:xfrm>
          <a:prstGeom prst="rect">
            <a:avLst/>
          </a:prstGeom>
        </p:spPr>
        <p:txBody>
          <a:bodyPr wrap="none">
            <a:spAutoFit/>
          </a:bodyPr>
          <a:lstStyle/>
          <a:p>
            <a:r>
              <a:rPr lang="en-US" sz="2800" dirty="0" smtClean="0">
                <a:solidFill>
                  <a:srgbClr val="FFFFFF"/>
                </a:solidFill>
              </a:rPr>
              <a:t>Faster Development Cycle</a:t>
            </a:r>
          </a:p>
        </p:txBody>
      </p:sp>
      <p:sp>
        <p:nvSpPr>
          <p:cNvPr id="36" name="Rectangle 35"/>
          <p:cNvSpPr/>
          <p:nvPr/>
        </p:nvSpPr>
        <p:spPr>
          <a:xfrm>
            <a:off x="1897478" y="2117205"/>
            <a:ext cx="2635530" cy="523220"/>
          </a:xfrm>
          <a:prstGeom prst="rect">
            <a:avLst/>
          </a:prstGeom>
        </p:spPr>
        <p:txBody>
          <a:bodyPr wrap="none">
            <a:spAutoFit/>
          </a:bodyPr>
          <a:lstStyle/>
          <a:p>
            <a:r>
              <a:rPr lang="en-US" sz="2800" dirty="0" smtClean="0">
                <a:solidFill>
                  <a:srgbClr val="FFFFFF"/>
                </a:solidFill>
              </a:rPr>
              <a:t>Totally Modular</a:t>
            </a:r>
          </a:p>
        </p:txBody>
      </p:sp>
      <p:grpSp>
        <p:nvGrpSpPr>
          <p:cNvPr id="37" name="Group 36"/>
          <p:cNvGrpSpPr/>
          <p:nvPr/>
        </p:nvGrpSpPr>
        <p:grpSpPr>
          <a:xfrm>
            <a:off x="6795969" y="1948286"/>
            <a:ext cx="888298" cy="850284"/>
            <a:chOff x="1785636" y="1768035"/>
            <a:chExt cx="609600" cy="594360"/>
          </a:xfrm>
        </p:grpSpPr>
        <p:sp>
          <p:nvSpPr>
            <p:cNvPr id="38" name="Oval 37"/>
            <p:cNvSpPr/>
            <p:nvPr/>
          </p:nvSpPr>
          <p:spPr bwMode="auto">
            <a:xfrm>
              <a:off x="1785636" y="1768035"/>
              <a:ext cx="609600" cy="594360"/>
            </a:xfrm>
            <a:prstGeom prst="ellipse">
              <a:avLst/>
            </a:prstGeom>
            <a:noFill/>
            <a:ln w="3810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8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9" name="Freeform 58"/>
            <p:cNvSpPr>
              <a:spLocks noEditPoints="1"/>
            </p:cNvSpPr>
            <p:nvPr/>
          </p:nvSpPr>
          <p:spPr bwMode="black">
            <a:xfrm>
              <a:off x="1944132" y="1871523"/>
              <a:ext cx="292608" cy="384736"/>
            </a:xfrm>
            <a:custGeom>
              <a:avLst/>
              <a:gdLst>
                <a:gd name="T0" fmla="*/ 181 w 182"/>
                <a:gd name="T1" fmla="*/ 65 h 195"/>
                <a:gd name="T2" fmla="*/ 88 w 182"/>
                <a:gd name="T3" fmla="*/ 0 h 195"/>
                <a:gd name="T4" fmla="*/ 88 w 182"/>
                <a:gd name="T5" fmla="*/ 40 h 195"/>
                <a:gd name="T6" fmla="*/ 1 w 182"/>
                <a:gd name="T7" fmla="*/ 40 h 195"/>
                <a:gd name="T8" fmla="*/ 1 w 182"/>
                <a:gd name="T9" fmla="*/ 89 h 195"/>
                <a:gd name="T10" fmla="*/ 57 w 182"/>
                <a:gd name="T11" fmla="*/ 89 h 195"/>
                <a:gd name="T12" fmla="*/ 88 w 182"/>
                <a:gd name="T13" fmla="*/ 68 h 195"/>
                <a:gd name="T14" fmla="*/ 88 w 182"/>
                <a:gd name="T15" fmla="*/ 130 h 195"/>
                <a:gd name="T16" fmla="*/ 181 w 182"/>
                <a:gd name="T17" fmla="*/ 65 h 195"/>
                <a:gd name="T18" fmla="*/ 19 w 182"/>
                <a:gd name="T19" fmla="*/ 127 h 195"/>
                <a:gd name="T20" fmla="*/ 88 w 182"/>
                <a:gd name="T21" fmla="*/ 172 h 195"/>
                <a:gd name="T22" fmla="*/ 88 w 182"/>
                <a:gd name="T23" fmla="*/ 142 h 195"/>
                <a:gd name="T24" fmla="*/ 178 w 182"/>
                <a:gd name="T25" fmla="*/ 142 h 195"/>
                <a:gd name="T26" fmla="*/ 178 w 182"/>
                <a:gd name="T27" fmla="*/ 153 h 195"/>
                <a:gd name="T28" fmla="*/ 100 w 182"/>
                <a:gd name="T29" fmla="*/ 153 h 195"/>
                <a:gd name="T30" fmla="*/ 100 w 182"/>
                <a:gd name="T31" fmla="*/ 195 h 195"/>
                <a:gd name="T32" fmla="*/ 0 w 182"/>
                <a:gd name="T33" fmla="*/ 127 h 195"/>
                <a:gd name="T34" fmla="*/ 19 w 182"/>
                <a:gd name="T35" fmla="*/ 127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2" h="195">
                  <a:moveTo>
                    <a:pt x="181" y="65"/>
                  </a:moveTo>
                  <a:cubicBezTo>
                    <a:pt x="88" y="0"/>
                    <a:pt x="88" y="0"/>
                    <a:pt x="88" y="0"/>
                  </a:cubicBezTo>
                  <a:cubicBezTo>
                    <a:pt x="88" y="40"/>
                    <a:pt x="88" y="40"/>
                    <a:pt x="88" y="40"/>
                  </a:cubicBezTo>
                  <a:cubicBezTo>
                    <a:pt x="1" y="40"/>
                    <a:pt x="1" y="40"/>
                    <a:pt x="1" y="40"/>
                  </a:cubicBezTo>
                  <a:cubicBezTo>
                    <a:pt x="1" y="89"/>
                    <a:pt x="1" y="89"/>
                    <a:pt x="1" y="89"/>
                  </a:cubicBezTo>
                  <a:cubicBezTo>
                    <a:pt x="57" y="89"/>
                    <a:pt x="57" y="89"/>
                    <a:pt x="57" y="89"/>
                  </a:cubicBezTo>
                  <a:cubicBezTo>
                    <a:pt x="88" y="68"/>
                    <a:pt x="88" y="68"/>
                    <a:pt x="88" y="68"/>
                  </a:cubicBezTo>
                  <a:cubicBezTo>
                    <a:pt x="88" y="130"/>
                    <a:pt x="88" y="130"/>
                    <a:pt x="88" y="130"/>
                  </a:cubicBezTo>
                  <a:cubicBezTo>
                    <a:pt x="181" y="65"/>
                    <a:pt x="181" y="65"/>
                    <a:pt x="181" y="65"/>
                  </a:cubicBezTo>
                  <a:close/>
                  <a:moveTo>
                    <a:pt x="19" y="127"/>
                  </a:moveTo>
                  <a:cubicBezTo>
                    <a:pt x="88" y="172"/>
                    <a:pt x="88" y="172"/>
                    <a:pt x="88" y="172"/>
                  </a:cubicBezTo>
                  <a:cubicBezTo>
                    <a:pt x="88" y="142"/>
                    <a:pt x="88" y="142"/>
                    <a:pt x="88" y="142"/>
                  </a:cubicBezTo>
                  <a:cubicBezTo>
                    <a:pt x="178" y="142"/>
                    <a:pt x="178" y="142"/>
                    <a:pt x="178" y="142"/>
                  </a:cubicBezTo>
                  <a:cubicBezTo>
                    <a:pt x="182" y="142"/>
                    <a:pt x="182" y="153"/>
                    <a:pt x="178" y="153"/>
                  </a:cubicBezTo>
                  <a:cubicBezTo>
                    <a:pt x="100" y="153"/>
                    <a:pt x="100" y="153"/>
                    <a:pt x="100" y="153"/>
                  </a:cubicBezTo>
                  <a:cubicBezTo>
                    <a:pt x="100" y="195"/>
                    <a:pt x="100" y="195"/>
                    <a:pt x="100" y="195"/>
                  </a:cubicBezTo>
                  <a:cubicBezTo>
                    <a:pt x="0" y="127"/>
                    <a:pt x="0" y="127"/>
                    <a:pt x="0" y="127"/>
                  </a:cubicBezTo>
                  <a:cubicBezTo>
                    <a:pt x="19" y="127"/>
                    <a:pt x="19" y="127"/>
                    <a:pt x="19" y="127"/>
                  </a:cubicBezTo>
                  <a:close/>
                </a:path>
              </a:pathLst>
            </a:custGeom>
            <a:solidFill>
              <a:srgbClr val="FFFFFF"/>
            </a:solidFill>
            <a:ln>
              <a:noFill/>
            </a:ln>
          </p:spPr>
          <p:txBody>
            <a:bodyPr vert="horz" wrap="square" lIns="82305" tIns="41153" rIns="82305" bIns="41153" numCol="1" anchor="t" anchorCtr="0" compatLnSpc="1">
              <a:prstTxWarp prst="textNoShape">
                <a:avLst/>
              </a:prstTxWarp>
            </a:bodyPr>
            <a:lstStyle/>
            <a:p>
              <a:endParaRPr lang="en-US">
                <a:solidFill>
                  <a:srgbClr val="FFFFFF"/>
                </a:solidFill>
              </a:endParaRPr>
            </a:p>
          </p:txBody>
        </p:sp>
      </p:grpSp>
      <p:grpSp>
        <p:nvGrpSpPr>
          <p:cNvPr id="40" name="Group 39"/>
          <p:cNvGrpSpPr/>
          <p:nvPr/>
        </p:nvGrpSpPr>
        <p:grpSpPr>
          <a:xfrm>
            <a:off x="951466" y="1961252"/>
            <a:ext cx="888298" cy="850284"/>
            <a:chOff x="1795746" y="3978504"/>
            <a:chExt cx="609600" cy="594360"/>
          </a:xfrm>
        </p:grpSpPr>
        <p:sp>
          <p:nvSpPr>
            <p:cNvPr id="41" name="Oval 40"/>
            <p:cNvSpPr/>
            <p:nvPr/>
          </p:nvSpPr>
          <p:spPr bwMode="auto">
            <a:xfrm>
              <a:off x="1795746" y="3978504"/>
              <a:ext cx="609600" cy="594360"/>
            </a:xfrm>
            <a:prstGeom prst="ellipse">
              <a:avLst/>
            </a:prstGeom>
            <a:noFill/>
            <a:ln w="3810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8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42" name="Freeform 8"/>
            <p:cNvSpPr>
              <a:spLocks noEditPoints="1"/>
            </p:cNvSpPr>
            <p:nvPr/>
          </p:nvSpPr>
          <p:spPr bwMode="black">
            <a:xfrm>
              <a:off x="1894192" y="4082378"/>
              <a:ext cx="414835" cy="386612"/>
            </a:xfrm>
            <a:custGeom>
              <a:avLst/>
              <a:gdLst>
                <a:gd name="T0" fmla="*/ 226 w 300"/>
                <a:gd name="T1" fmla="*/ 193 h 300"/>
                <a:gd name="T2" fmla="*/ 233 w 300"/>
                <a:gd name="T3" fmla="*/ 157 h 300"/>
                <a:gd name="T4" fmla="*/ 233 w 300"/>
                <a:gd name="T5" fmla="*/ 128 h 300"/>
                <a:gd name="T6" fmla="*/ 142 w 300"/>
                <a:gd name="T7" fmla="*/ 51 h 300"/>
                <a:gd name="T8" fmla="*/ 52 w 300"/>
                <a:gd name="T9" fmla="*/ 128 h 300"/>
                <a:gd name="T10" fmla="*/ 52 w 300"/>
                <a:gd name="T11" fmla="*/ 157 h 300"/>
                <a:gd name="T12" fmla="*/ 142 w 300"/>
                <a:gd name="T13" fmla="*/ 234 h 300"/>
                <a:gd name="T14" fmla="*/ 183 w 300"/>
                <a:gd name="T15" fmla="*/ 224 h 300"/>
                <a:gd name="T16" fmla="*/ 193 w 300"/>
                <a:gd name="T17" fmla="*/ 226 h 300"/>
                <a:gd name="T18" fmla="*/ 270 w 300"/>
                <a:gd name="T19" fmla="*/ 300 h 300"/>
                <a:gd name="T20" fmla="*/ 298 w 300"/>
                <a:gd name="T21" fmla="*/ 275 h 300"/>
                <a:gd name="T22" fmla="*/ 206 w 300"/>
                <a:gd name="T23" fmla="*/ 157 h 300"/>
                <a:gd name="T24" fmla="*/ 142 w 300"/>
                <a:gd name="T25" fmla="*/ 208 h 300"/>
                <a:gd name="T26" fmla="*/ 78 w 300"/>
                <a:gd name="T27" fmla="*/ 157 h 300"/>
                <a:gd name="T28" fmla="*/ 78 w 300"/>
                <a:gd name="T29" fmla="*/ 128 h 300"/>
                <a:gd name="T30" fmla="*/ 142 w 300"/>
                <a:gd name="T31" fmla="*/ 77 h 300"/>
                <a:gd name="T32" fmla="*/ 206 w 300"/>
                <a:gd name="T33" fmla="*/ 128 h 300"/>
                <a:gd name="T34" fmla="*/ 206 w 300"/>
                <a:gd name="T35" fmla="*/ 157 h 300"/>
                <a:gd name="T36" fmla="*/ 197 w 300"/>
                <a:gd name="T37" fmla="*/ 142 h 300"/>
                <a:gd name="T38" fmla="*/ 156 w 300"/>
                <a:gd name="T39" fmla="*/ 157 h 300"/>
                <a:gd name="T40" fmla="*/ 142 w 300"/>
                <a:gd name="T41" fmla="*/ 197 h 300"/>
                <a:gd name="T42" fmla="*/ 128 w 300"/>
                <a:gd name="T43" fmla="*/ 157 h 300"/>
                <a:gd name="T44" fmla="*/ 87 w 300"/>
                <a:gd name="T45" fmla="*/ 142 h 300"/>
                <a:gd name="T46" fmla="*/ 128 w 300"/>
                <a:gd name="T47" fmla="*/ 128 h 300"/>
                <a:gd name="T48" fmla="*/ 142 w 300"/>
                <a:gd name="T49" fmla="*/ 88 h 300"/>
                <a:gd name="T50" fmla="*/ 156 w 300"/>
                <a:gd name="T51" fmla="*/ 128 h 300"/>
                <a:gd name="T52" fmla="*/ 142 w 300"/>
                <a:gd name="T53" fmla="*/ 40 h 300"/>
                <a:gd name="T54" fmla="*/ 128 w 300"/>
                <a:gd name="T55" fmla="*/ 0 h 300"/>
                <a:gd name="T56" fmla="*/ 156 w 300"/>
                <a:gd name="T57" fmla="*/ 41 h 300"/>
                <a:gd name="T58" fmla="*/ 40 w 300"/>
                <a:gd name="T59" fmla="*/ 142 h 300"/>
                <a:gd name="T60" fmla="*/ 0 w 300"/>
                <a:gd name="T61" fmla="*/ 157 h 300"/>
                <a:gd name="T62" fmla="*/ 41 w 300"/>
                <a:gd name="T63" fmla="*/ 128 h 300"/>
                <a:gd name="T64" fmla="*/ 142 w 300"/>
                <a:gd name="T65" fmla="*/ 245 h 300"/>
                <a:gd name="T66" fmla="*/ 156 w 300"/>
                <a:gd name="T67" fmla="*/ 285 h 300"/>
                <a:gd name="T68" fmla="*/ 128 w 300"/>
                <a:gd name="T69" fmla="*/ 244 h 300"/>
                <a:gd name="T70" fmla="*/ 245 w 300"/>
                <a:gd name="T71" fmla="*/ 142 h 300"/>
                <a:gd name="T72" fmla="*/ 285 w 300"/>
                <a:gd name="T73" fmla="*/ 128 h 300"/>
                <a:gd name="T74" fmla="*/ 243 w 300"/>
                <a:gd name="T75" fmla="*/ 157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0" h="300">
                  <a:moveTo>
                    <a:pt x="298" y="266"/>
                  </a:moveTo>
                  <a:cubicBezTo>
                    <a:pt x="226" y="193"/>
                    <a:pt x="226" y="193"/>
                    <a:pt x="226" y="193"/>
                  </a:cubicBezTo>
                  <a:cubicBezTo>
                    <a:pt x="223" y="191"/>
                    <a:pt x="222" y="186"/>
                    <a:pt x="224" y="183"/>
                  </a:cubicBezTo>
                  <a:cubicBezTo>
                    <a:pt x="228" y="175"/>
                    <a:pt x="231" y="166"/>
                    <a:pt x="233" y="157"/>
                  </a:cubicBezTo>
                  <a:cubicBezTo>
                    <a:pt x="233" y="152"/>
                    <a:pt x="234" y="147"/>
                    <a:pt x="234" y="142"/>
                  </a:cubicBezTo>
                  <a:cubicBezTo>
                    <a:pt x="234" y="138"/>
                    <a:pt x="233" y="133"/>
                    <a:pt x="233" y="128"/>
                  </a:cubicBezTo>
                  <a:cubicBezTo>
                    <a:pt x="227" y="89"/>
                    <a:pt x="196" y="58"/>
                    <a:pt x="156" y="52"/>
                  </a:cubicBezTo>
                  <a:cubicBezTo>
                    <a:pt x="152" y="51"/>
                    <a:pt x="147" y="51"/>
                    <a:pt x="142" y="51"/>
                  </a:cubicBezTo>
                  <a:cubicBezTo>
                    <a:pt x="137" y="51"/>
                    <a:pt x="133" y="51"/>
                    <a:pt x="128" y="52"/>
                  </a:cubicBezTo>
                  <a:cubicBezTo>
                    <a:pt x="89" y="58"/>
                    <a:pt x="58" y="89"/>
                    <a:pt x="52" y="128"/>
                  </a:cubicBezTo>
                  <a:cubicBezTo>
                    <a:pt x="51" y="133"/>
                    <a:pt x="51" y="138"/>
                    <a:pt x="51" y="142"/>
                  </a:cubicBezTo>
                  <a:cubicBezTo>
                    <a:pt x="51" y="147"/>
                    <a:pt x="51" y="152"/>
                    <a:pt x="52" y="157"/>
                  </a:cubicBezTo>
                  <a:cubicBezTo>
                    <a:pt x="58" y="196"/>
                    <a:pt x="89" y="227"/>
                    <a:pt x="128" y="233"/>
                  </a:cubicBezTo>
                  <a:cubicBezTo>
                    <a:pt x="133" y="234"/>
                    <a:pt x="137" y="234"/>
                    <a:pt x="142" y="234"/>
                  </a:cubicBezTo>
                  <a:cubicBezTo>
                    <a:pt x="147" y="234"/>
                    <a:pt x="152" y="234"/>
                    <a:pt x="156" y="233"/>
                  </a:cubicBezTo>
                  <a:cubicBezTo>
                    <a:pt x="166" y="231"/>
                    <a:pt x="175" y="228"/>
                    <a:pt x="183" y="224"/>
                  </a:cubicBezTo>
                  <a:cubicBezTo>
                    <a:pt x="184" y="224"/>
                    <a:pt x="185" y="223"/>
                    <a:pt x="187" y="223"/>
                  </a:cubicBezTo>
                  <a:cubicBezTo>
                    <a:pt x="189" y="223"/>
                    <a:pt x="192" y="224"/>
                    <a:pt x="193" y="226"/>
                  </a:cubicBezTo>
                  <a:cubicBezTo>
                    <a:pt x="265" y="298"/>
                    <a:pt x="265" y="298"/>
                    <a:pt x="265" y="298"/>
                  </a:cubicBezTo>
                  <a:cubicBezTo>
                    <a:pt x="267" y="299"/>
                    <a:pt x="268" y="300"/>
                    <a:pt x="270" y="300"/>
                  </a:cubicBezTo>
                  <a:cubicBezTo>
                    <a:pt x="272" y="300"/>
                    <a:pt x="273" y="299"/>
                    <a:pt x="275" y="298"/>
                  </a:cubicBezTo>
                  <a:cubicBezTo>
                    <a:pt x="298" y="275"/>
                    <a:pt x="298" y="275"/>
                    <a:pt x="298" y="275"/>
                  </a:cubicBezTo>
                  <a:cubicBezTo>
                    <a:pt x="300" y="272"/>
                    <a:pt x="300" y="268"/>
                    <a:pt x="298" y="266"/>
                  </a:cubicBezTo>
                  <a:close/>
                  <a:moveTo>
                    <a:pt x="206" y="157"/>
                  </a:moveTo>
                  <a:cubicBezTo>
                    <a:pt x="201" y="181"/>
                    <a:pt x="181" y="201"/>
                    <a:pt x="156" y="206"/>
                  </a:cubicBezTo>
                  <a:cubicBezTo>
                    <a:pt x="152" y="207"/>
                    <a:pt x="147" y="208"/>
                    <a:pt x="142" y="208"/>
                  </a:cubicBezTo>
                  <a:cubicBezTo>
                    <a:pt x="137" y="208"/>
                    <a:pt x="133" y="207"/>
                    <a:pt x="128" y="206"/>
                  </a:cubicBezTo>
                  <a:cubicBezTo>
                    <a:pt x="103" y="201"/>
                    <a:pt x="84" y="181"/>
                    <a:pt x="78" y="157"/>
                  </a:cubicBezTo>
                  <a:cubicBezTo>
                    <a:pt x="77" y="152"/>
                    <a:pt x="77" y="147"/>
                    <a:pt x="77" y="142"/>
                  </a:cubicBezTo>
                  <a:cubicBezTo>
                    <a:pt x="77" y="138"/>
                    <a:pt x="77" y="133"/>
                    <a:pt x="78" y="128"/>
                  </a:cubicBezTo>
                  <a:cubicBezTo>
                    <a:pt x="84" y="103"/>
                    <a:pt x="103" y="84"/>
                    <a:pt x="128" y="79"/>
                  </a:cubicBezTo>
                  <a:cubicBezTo>
                    <a:pt x="133" y="78"/>
                    <a:pt x="137" y="77"/>
                    <a:pt x="142" y="77"/>
                  </a:cubicBezTo>
                  <a:cubicBezTo>
                    <a:pt x="147" y="77"/>
                    <a:pt x="152" y="78"/>
                    <a:pt x="156" y="79"/>
                  </a:cubicBezTo>
                  <a:cubicBezTo>
                    <a:pt x="181" y="84"/>
                    <a:pt x="201" y="103"/>
                    <a:pt x="206" y="128"/>
                  </a:cubicBezTo>
                  <a:cubicBezTo>
                    <a:pt x="207" y="133"/>
                    <a:pt x="208" y="138"/>
                    <a:pt x="208" y="142"/>
                  </a:cubicBezTo>
                  <a:cubicBezTo>
                    <a:pt x="208" y="147"/>
                    <a:pt x="207" y="152"/>
                    <a:pt x="206" y="157"/>
                  </a:cubicBezTo>
                  <a:close/>
                  <a:moveTo>
                    <a:pt x="195" y="128"/>
                  </a:moveTo>
                  <a:cubicBezTo>
                    <a:pt x="196" y="133"/>
                    <a:pt x="197" y="138"/>
                    <a:pt x="197" y="142"/>
                  </a:cubicBezTo>
                  <a:cubicBezTo>
                    <a:pt x="197" y="147"/>
                    <a:pt x="196" y="152"/>
                    <a:pt x="195" y="157"/>
                  </a:cubicBezTo>
                  <a:cubicBezTo>
                    <a:pt x="156" y="157"/>
                    <a:pt x="156" y="157"/>
                    <a:pt x="156" y="157"/>
                  </a:cubicBezTo>
                  <a:cubicBezTo>
                    <a:pt x="156" y="195"/>
                    <a:pt x="156" y="195"/>
                    <a:pt x="156" y="195"/>
                  </a:cubicBezTo>
                  <a:cubicBezTo>
                    <a:pt x="152" y="197"/>
                    <a:pt x="147" y="197"/>
                    <a:pt x="142" y="197"/>
                  </a:cubicBezTo>
                  <a:cubicBezTo>
                    <a:pt x="137" y="197"/>
                    <a:pt x="133" y="197"/>
                    <a:pt x="128" y="195"/>
                  </a:cubicBezTo>
                  <a:cubicBezTo>
                    <a:pt x="128" y="157"/>
                    <a:pt x="128" y="157"/>
                    <a:pt x="128" y="157"/>
                  </a:cubicBezTo>
                  <a:cubicBezTo>
                    <a:pt x="89" y="157"/>
                    <a:pt x="89" y="157"/>
                    <a:pt x="89" y="157"/>
                  </a:cubicBezTo>
                  <a:cubicBezTo>
                    <a:pt x="88" y="152"/>
                    <a:pt x="87" y="147"/>
                    <a:pt x="87" y="142"/>
                  </a:cubicBezTo>
                  <a:cubicBezTo>
                    <a:pt x="87" y="138"/>
                    <a:pt x="88" y="133"/>
                    <a:pt x="89" y="128"/>
                  </a:cubicBezTo>
                  <a:cubicBezTo>
                    <a:pt x="128" y="128"/>
                    <a:pt x="128" y="128"/>
                    <a:pt x="128" y="128"/>
                  </a:cubicBezTo>
                  <a:cubicBezTo>
                    <a:pt x="128" y="90"/>
                    <a:pt x="128" y="90"/>
                    <a:pt x="128" y="90"/>
                  </a:cubicBezTo>
                  <a:cubicBezTo>
                    <a:pt x="133" y="88"/>
                    <a:pt x="137" y="88"/>
                    <a:pt x="142" y="88"/>
                  </a:cubicBezTo>
                  <a:cubicBezTo>
                    <a:pt x="147" y="88"/>
                    <a:pt x="152" y="88"/>
                    <a:pt x="156" y="90"/>
                  </a:cubicBezTo>
                  <a:cubicBezTo>
                    <a:pt x="156" y="128"/>
                    <a:pt x="156" y="128"/>
                    <a:pt x="156" y="128"/>
                  </a:cubicBezTo>
                  <a:lnTo>
                    <a:pt x="195" y="128"/>
                  </a:lnTo>
                  <a:close/>
                  <a:moveTo>
                    <a:pt x="142" y="40"/>
                  </a:moveTo>
                  <a:cubicBezTo>
                    <a:pt x="137" y="40"/>
                    <a:pt x="133" y="41"/>
                    <a:pt x="128" y="41"/>
                  </a:cubicBezTo>
                  <a:cubicBezTo>
                    <a:pt x="128" y="0"/>
                    <a:pt x="128" y="0"/>
                    <a:pt x="128" y="0"/>
                  </a:cubicBezTo>
                  <a:cubicBezTo>
                    <a:pt x="156" y="0"/>
                    <a:pt x="156" y="0"/>
                    <a:pt x="156" y="0"/>
                  </a:cubicBezTo>
                  <a:cubicBezTo>
                    <a:pt x="156" y="41"/>
                    <a:pt x="156" y="41"/>
                    <a:pt x="156" y="41"/>
                  </a:cubicBezTo>
                  <a:cubicBezTo>
                    <a:pt x="152" y="41"/>
                    <a:pt x="147" y="40"/>
                    <a:pt x="142" y="40"/>
                  </a:cubicBezTo>
                  <a:close/>
                  <a:moveTo>
                    <a:pt x="40" y="142"/>
                  </a:moveTo>
                  <a:cubicBezTo>
                    <a:pt x="40" y="147"/>
                    <a:pt x="40" y="152"/>
                    <a:pt x="41" y="157"/>
                  </a:cubicBezTo>
                  <a:cubicBezTo>
                    <a:pt x="0" y="157"/>
                    <a:pt x="0" y="157"/>
                    <a:pt x="0" y="157"/>
                  </a:cubicBezTo>
                  <a:cubicBezTo>
                    <a:pt x="0" y="128"/>
                    <a:pt x="0" y="128"/>
                    <a:pt x="0" y="128"/>
                  </a:cubicBezTo>
                  <a:cubicBezTo>
                    <a:pt x="41" y="128"/>
                    <a:pt x="41" y="128"/>
                    <a:pt x="41" y="128"/>
                  </a:cubicBezTo>
                  <a:cubicBezTo>
                    <a:pt x="40" y="133"/>
                    <a:pt x="40" y="138"/>
                    <a:pt x="40" y="142"/>
                  </a:cubicBezTo>
                  <a:close/>
                  <a:moveTo>
                    <a:pt x="142" y="245"/>
                  </a:moveTo>
                  <a:cubicBezTo>
                    <a:pt x="147" y="245"/>
                    <a:pt x="152" y="244"/>
                    <a:pt x="156" y="244"/>
                  </a:cubicBezTo>
                  <a:cubicBezTo>
                    <a:pt x="156" y="285"/>
                    <a:pt x="156" y="285"/>
                    <a:pt x="156" y="285"/>
                  </a:cubicBezTo>
                  <a:cubicBezTo>
                    <a:pt x="128" y="285"/>
                    <a:pt x="128" y="285"/>
                    <a:pt x="128" y="285"/>
                  </a:cubicBezTo>
                  <a:cubicBezTo>
                    <a:pt x="128" y="244"/>
                    <a:pt x="128" y="244"/>
                    <a:pt x="128" y="244"/>
                  </a:cubicBezTo>
                  <a:cubicBezTo>
                    <a:pt x="133" y="244"/>
                    <a:pt x="137" y="245"/>
                    <a:pt x="142" y="245"/>
                  </a:cubicBezTo>
                  <a:close/>
                  <a:moveTo>
                    <a:pt x="245" y="142"/>
                  </a:moveTo>
                  <a:cubicBezTo>
                    <a:pt x="245" y="138"/>
                    <a:pt x="244" y="133"/>
                    <a:pt x="243" y="128"/>
                  </a:cubicBezTo>
                  <a:cubicBezTo>
                    <a:pt x="285" y="128"/>
                    <a:pt x="285" y="128"/>
                    <a:pt x="285" y="128"/>
                  </a:cubicBezTo>
                  <a:cubicBezTo>
                    <a:pt x="285" y="157"/>
                    <a:pt x="285" y="157"/>
                    <a:pt x="285" y="157"/>
                  </a:cubicBezTo>
                  <a:cubicBezTo>
                    <a:pt x="243" y="157"/>
                    <a:pt x="243" y="157"/>
                    <a:pt x="243" y="157"/>
                  </a:cubicBezTo>
                  <a:cubicBezTo>
                    <a:pt x="244" y="152"/>
                    <a:pt x="245" y="147"/>
                    <a:pt x="245" y="142"/>
                  </a:cubicBezTo>
                  <a:close/>
                </a:path>
              </a:pathLst>
            </a:custGeom>
            <a:solidFill>
              <a:srgbClr val="FFFFFF"/>
            </a:solidFill>
            <a:ln>
              <a:noFill/>
            </a:ln>
          </p:spPr>
          <p:txBody>
            <a:bodyPr vert="horz" wrap="square" lIns="82305" tIns="41153" rIns="82305" bIns="41153" numCol="1" anchor="t" anchorCtr="0" compatLnSpc="1">
              <a:prstTxWarp prst="textNoShape">
                <a:avLst/>
              </a:prstTxWarp>
            </a:bodyPr>
            <a:lstStyle/>
            <a:p>
              <a:endParaRPr lang="en-US">
                <a:solidFill>
                  <a:srgbClr val="FFFFFF"/>
                </a:solidFill>
              </a:endParaRPr>
            </a:p>
          </p:txBody>
        </p:sp>
      </p:grpSp>
      <p:sp>
        <p:nvSpPr>
          <p:cNvPr id="31" name="Freeform 5"/>
          <p:cNvSpPr>
            <a:spLocks noEditPoints="1"/>
          </p:cNvSpPr>
          <p:nvPr/>
        </p:nvSpPr>
        <p:spPr bwMode="auto">
          <a:xfrm>
            <a:off x="4784301" y="5816061"/>
            <a:ext cx="878847" cy="837318"/>
          </a:xfrm>
          <a:custGeom>
            <a:avLst/>
            <a:gdLst>
              <a:gd name="T0" fmla="*/ 808 w 1605"/>
              <a:gd name="T1" fmla="*/ 1611 h 1611"/>
              <a:gd name="T2" fmla="*/ 1605 w 1605"/>
              <a:gd name="T3" fmla="*/ 798 h 1611"/>
              <a:gd name="T4" fmla="*/ 808 w 1605"/>
              <a:gd name="T5" fmla="*/ 0 h 1611"/>
              <a:gd name="T6" fmla="*/ 0 w 1605"/>
              <a:gd name="T7" fmla="*/ 798 h 1611"/>
              <a:gd name="T8" fmla="*/ 808 w 1605"/>
              <a:gd name="T9" fmla="*/ 1611 h 1611"/>
              <a:gd name="T10" fmla="*/ 808 w 1605"/>
              <a:gd name="T11" fmla="*/ 96 h 1611"/>
              <a:gd name="T12" fmla="*/ 1505 w 1605"/>
              <a:gd name="T13" fmla="*/ 798 h 1611"/>
              <a:gd name="T14" fmla="*/ 808 w 1605"/>
              <a:gd name="T15" fmla="*/ 1511 h 1611"/>
              <a:gd name="T16" fmla="*/ 96 w 1605"/>
              <a:gd name="T17" fmla="*/ 798 h 1611"/>
              <a:gd name="T18" fmla="*/ 808 w 1605"/>
              <a:gd name="T19" fmla="*/ 96 h 1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05" h="1611">
                <a:moveTo>
                  <a:pt x="808" y="1611"/>
                </a:moveTo>
                <a:cubicBezTo>
                  <a:pt x="1247" y="1611"/>
                  <a:pt x="1605" y="1252"/>
                  <a:pt x="1605" y="798"/>
                </a:cubicBezTo>
                <a:cubicBezTo>
                  <a:pt x="1605" y="354"/>
                  <a:pt x="1247" y="0"/>
                  <a:pt x="808" y="0"/>
                </a:cubicBezTo>
                <a:cubicBezTo>
                  <a:pt x="354" y="0"/>
                  <a:pt x="0" y="354"/>
                  <a:pt x="0" y="798"/>
                </a:cubicBezTo>
                <a:cubicBezTo>
                  <a:pt x="0" y="1252"/>
                  <a:pt x="354" y="1611"/>
                  <a:pt x="808" y="1611"/>
                </a:cubicBezTo>
                <a:close/>
                <a:moveTo>
                  <a:pt x="808" y="96"/>
                </a:moveTo>
                <a:cubicBezTo>
                  <a:pt x="1195" y="96"/>
                  <a:pt x="1505" y="410"/>
                  <a:pt x="1505" y="798"/>
                </a:cubicBezTo>
                <a:cubicBezTo>
                  <a:pt x="1505" y="1190"/>
                  <a:pt x="1195" y="1511"/>
                  <a:pt x="808" y="1511"/>
                </a:cubicBezTo>
                <a:cubicBezTo>
                  <a:pt x="420" y="1511"/>
                  <a:pt x="96" y="1190"/>
                  <a:pt x="96" y="798"/>
                </a:cubicBezTo>
                <a:cubicBezTo>
                  <a:pt x="96" y="410"/>
                  <a:pt x="420" y="96"/>
                  <a:pt x="808" y="96"/>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2" name="Freeform 35"/>
          <p:cNvSpPr>
            <a:spLocks/>
          </p:cNvSpPr>
          <p:nvPr/>
        </p:nvSpPr>
        <p:spPr bwMode="black">
          <a:xfrm>
            <a:off x="4940154" y="5951144"/>
            <a:ext cx="558982" cy="513267"/>
          </a:xfrm>
          <a:custGeom>
            <a:avLst/>
            <a:gdLst>
              <a:gd name="T0" fmla="*/ 120 w 191"/>
              <a:gd name="T1" fmla="*/ 32 h 197"/>
              <a:gd name="T2" fmla="*/ 83 w 191"/>
              <a:gd name="T3" fmla="*/ 3 h 197"/>
              <a:gd name="T4" fmla="*/ 47 w 191"/>
              <a:gd name="T5" fmla="*/ 5 h 197"/>
              <a:gd name="T6" fmla="*/ 44 w 191"/>
              <a:gd name="T7" fmla="*/ 27 h 197"/>
              <a:gd name="T8" fmla="*/ 40 w 191"/>
              <a:gd name="T9" fmla="*/ 29 h 197"/>
              <a:gd name="T10" fmla="*/ 40 w 191"/>
              <a:gd name="T11" fmla="*/ 33 h 197"/>
              <a:gd name="T12" fmla="*/ 45 w 191"/>
              <a:gd name="T13" fmla="*/ 40 h 197"/>
              <a:gd name="T14" fmla="*/ 88 w 191"/>
              <a:gd name="T15" fmla="*/ 44 h 197"/>
              <a:gd name="T16" fmla="*/ 118 w 191"/>
              <a:gd name="T17" fmla="*/ 113 h 197"/>
              <a:gd name="T18" fmla="*/ 144 w 191"/>
              <a:gd name="T19" fmla="*/ 129 h 197"/>
              <a:gd name="T20" fmla="*/ 112 w 191"/>
              <a:gd name="T21" fmla="*/ 109 h 197"/>
              <a:gd name="T22" fmla="*/ 65 w 191"/>
              <a:gd name="T23" fmla="*/ 115 h 197"/>
              <a:gd name="T24" fmla="*/ 0 w 191"/>
              <a:gd name="T25" fmla="*/ 116 h 197"/>
              <a:gd name="T26" fmla="*/ 26 w 191"/>
              <a:gd name="T27" fmla="*/ 174 h 197"/>
              <a:gd name="T28" fmla="*/ 61 w 191"/>
              <a:gd name="T29" fmla="*/ 136 h 197"/>
              <a:gd name="T30" fmla="*/ 57 w 191"/>
              <a:gd name="T31" fmla="*/ 148 h 197"/>
              <a:gd name="T32" fmla="*/ 126 w 191"/>
              <a:gd name="T33" fmla="*/ 140 h 197"/>
              <a:gd name="T34" fmla="*/ 55 w 191"/>
              <a:gd name="T35" fmla="*/ 153 h 197"/>
              <a:gd name="T36" fmla="*/ 30 w 191"/>
              <a:gd name="T37" fmla="*/ 180 h 197"/>
              <a:gd name="T38" fmla="*/ 32 w 191"/>
              <a:gd name="T39" fmla="*/ 182 h 197"/>
              <a:gd name="T40" fmla="*/ 180 w 191"/>
              <a:gd name="T41" fmla="*/ 159 h 197"/>
              <a:gd name="T42" fmla="*/ 185 w 191"/>
              <a:gd name="T43" fmla="*/ 129 h 197"/>
              <a:gd name="T44" fmla="*/ 120 w 191"/>
              <a:gd name="T45" fmla="*/ 32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1" h="197">
                <a:moveTo>
                  <a:pt x="120" y="32"/>
                </a:moveTo>
                <a:cubicBezTo>
                  <a:pt x="112" y="23"/>
                  <a:pt x="99" y="9"/>
                  <a:pt x="83" y="3"/>
                </a:cubicBezTo>
                <a:cubicBezTo>
                  <a:pt x="72" y="0"/>
                  <a:pt x="47" y="5"/>
                  <a:pt x="47" y="5"/>
                </a:cubicBezTo>
                <a:cubicBezTo>
                  <a:pt x="44" y="27"/>
                  <a:pt x="44" y="27"/>
                  <a:pt x="44" y="27"/>
                </a:cubicBezTo>
                <a:cubicBezTo>
                  <a:pt x="40" y="29"/>
                  <a:pt x="40" y="29"/>
                  <a:pt x="40" y="29"/>
                </a:cubicBezTo>
                <a:cubicBezTo>
                  <a:pt x="40" y="33"/>
                  <a:pt x="40" y="33"/>
                  <a:pt x="40" y="33"/>
                </a:cubicBezTo>
                <a:cubicBezTo>
                  <a:pt x="40" y="33"/>
                  <a:pt x="40" y="37"/>
                  <a:pt x="45" y="40"/>
                </a:cubicBezTo>
                <a:cubicBezTo>
                  <a:pt x="50" y="42"/>
                  <a:pt x="73" y="53"/>
                  <a:pt x="88" y="44"/>
                </a:cubicBezTo>
                <a:cubicBezTo>
                  <a:pt x="118" y="60"/>
                  <a:pt x="105" y="91"/>
                  <a:pt x="118" y="113"/>
                </a:cubicBezTo>
                <a:cubicBezTo>
                  <a:pt x="123" y="120"/>
                  <a:pt x="131" y="127"/>
                  <a:pt x="144" y="129"/>
                </a:cubicBezTo>
                <a:cubicBezTo>
                  <a:pt x="144" y="129"/>
                  <a:pt x="115" y="131"/>
                  <a:pt x="112" y="109"/>
                </a:cubicBezTo>
                <a:cubicBezTo>
                  <a:pt x="101" y="104"/>
                  <a:pt x="82" y="99"/>
                  <a:pt x="65" y="115"/>
                </a:cubicBezTo>
                <a:cubicBezTo>
                  <a:pt x="51" y="100"/>
                  <a:pt x="14" y="100"/>
                  <a:pt x="0" y="116"/>
                </a:cubicBezTo>
                <a:cubicBezTo>
                  <a:pt x="6" y="141"/>
                  <a:pt x="18" y="163"/>
                  <a:pt x="26" y="174"/>
                </a:cubicBezTo>
                <a:cubicBezTo>
                  <a:pt x="52" y="156"/>
                  <a:pt x="61" y="136"/>
                  <a:pt x="61" y="136"/>
                </a:cubicBezTo>
                <a:cubicBezTo>
                  <a:pt x="60" y="140"/>
                  <a:pt x="59" y="144"/>
                  <a:pt x="57" y="148"/>
                </a:cubicBezTo>
                <a:cubicBezTo>
                  <a:pt x="103" y="167"/>
                  <a:pt x="126" y="140"/>
                  <a:pt x="126" y="140"/>
                </a:cubicBezTo>
                <a:cubicBezTo>
                  <a:pt x="107" y="171"/>
                  <a:pt x="63" y="157"/>
                  <a:pt x="55" y="153"/>
                </a:cubicBezTo>
                <a:cubicBezTo>
                  <a:pt x="48" y="166"/>
                  <a:pt x="38" y="175"/>
                  <a:pt x="30" y="180"/>
                </a:cubicBezTo>
                <a:cubicBezTo>
                  <a:pt x="32" y="181"/>
                  <a:pt x="32" y="182"/>
                  <a:pt x="32" y="182"/>
                </a:cubicBezTo>
                <a:cubicBezTo>
                  <a:pt x="88" y="197"/>
                  <a:pt x="154" y="177"/>
                  <a:pt x="180" y="159"/>
                </a:cubicBezTo>
                <a:cubicBezTo>
                  <a:pt x="191" y="151"/>
                  <a:pt x="188" y="138"/>
                  <a:pt x="185" y="129"/>
                </a:cubicBezTo>
                <a:cubicBezTo>
                  <a:pt x="172" y="91"/>
                  <a:pt x="134" y="49"/>
                  <a:pt x="120" y="32"/>
                </a:cubicBezTo>
                <a:close/>
              </a:path>
            </a:pathLst>
          </a:custGeom>
          <a:solidFill>
            <a:srgbClr val="FFFFFF"/>
          </a:solidFill>
          <a:ln>
            <a:noFill/>
          </a:ln>
        </p:spPr>
        <p:txBody>
          <a:bodyPr vert="horz" wrap="square" lIns="82305" tIns="41153" rIns="82305" bIns="41153" numCol="1" anchor="t" anchorCtr="0" compatLnSpc="1">
            <a:prstTxWarp prst="textNoShape">
              <a:avLst/>
            </a:prstTxWarp>
          </a:bodyPr>
          <a:lstStyle/>
          <a:p>
            <a:endParaRPr lang="en-US" sz="1600">
              <a:solidFill>
                <a:srgbClr val="FFFFFF"/>
              </a:solidFill>
            </a:endParaRPr>
          </a:p>
        </p:txBody>
      </p:sp>
      <p:sp>
        <p:nvSpPr>
          <p:cNvPr id="33" name="Rectangle 32"/>
          <p:cNvSpPr/>
          <p:nvPr/>
        </p:nvSpPr>
        <p:spPr>
          <a:xfrm>
            <a:off x="5765191" y="5850772"/>
            <a:ext cx="1155957" cy="769441"/>
          </a:xfrm>
          <a:prstGeom prst="rect">
            <a:avLst/>
          </a:prstGeom>
        </p:spPr>
        <p:txBody>
          <a:bodyPr wrap="none">
            <a:spAutoFit/>
          </a:bodyPr>
          <a:lstStyle/>
          <a:p>
            <a:r>
              <a:rPr lang="en-US" sz="4400" dirty="0" smtClean="0">
                <a:solidFill>
                  <a:srgbClr val="FFFFFF"/>
                </a:solidFill>
              </a:rPr>
              <a:t>Fast</a:t>
            </a:r>
          </a:p>
        </p:txBody>
      </p:sp>
    </p:spTree>
    <p:extLst>
      <p:ext uri="{BB962C8B-B14F-4D97-AF65-F5344CB8AC3E}">
        <p14:creationId xmlns:p14="http://schemas.microsoft.com/office/powerpoint/2010/main" val="87557738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2050"/>
        </a:solidFill>
        <a:effectLst/>
      </p:bgPr>
    </p:bg>
    <p:spTree>
      <p:nvGrpSpPr>
        <p:cNvPr id="1" name=""/>
        <p:cNvGrpSpPr/>
        <p:nvPr/>
      </p:nvGrpSpPr>
      <p:grpSpPr>
        <a:xfrm>
          <a:off x="0" y="0"/>
          <a:ext cx="0" cy="0"/>
          <a:chOff x="0" y="0"/>
          <a:chExt cx="0" cy="0"/>
        </a:xfrm>
      </p:grpSpPr>
      <p:sp>
        <p:nvSpPr>
          <p:cNvPr id="4" name="Rectangle 3"/>
          <p:cNvSpPr/>
          <p:nvPr/>
        </p:nvSpPr>
        <p:spPr bwMode="auto">
          <a:xfrm>
            <a:off x="467184" y="1363662"/>
            <a:ext cx="10018254" cy="5257800"/>
          </a:xfrm>
          <a:prstGeom prst="rect">
            <a:avLst/>
          </a:prstGeom>
          <a:solidFill>
            <a:schemeClr val="tx1"/>
          </a:solidFill>
          <a:ln w="25400" cap="flat" cmpd="sng" algn="ctr">
            <a:noFill/>
            <a:prstDash val="solid"/>
            <a:headEnd type="none" w="med" len="med"/>
            <a:tailEnd type="none" w="med" len="med"/>
          </a:ln>
          <a:effectLst/>
        </p:spPr>
        <p:txBody>
          <a:bodyPr vert="horz" wrap="square" lIns="186521" tIns="186521" rIns="91374" bIns="73099" numCol="1" rtlCol="0" anchor="t" anchorCtr="0" compatLnSpc="1">
            <a:prstTxWarp prst="textNoShape">
              <a:avLst/>
            </a:prstTxWarp>
          </a:bodyPr>
          <a:lstStyle/>
          <a:p>
            <a:pPr defTabSz="932289"/>
            <a:endParaRPr lang="en-US" dirty="0">
              <a:gradFill>
                <a:gsLst>
                  <a:gs pos="58716">
                    <a:srgbClr val="002050"/>
                  </a:gs>
                  <a:gs pos="37000">
                    <a:srgbClr val="002050"/>
                  </a:gs>
                </a:gsLst>
                <a:lin ang="5400000" scaled="1"/>
              </a:gradFill>
              <a:latin typeface="Segoe UI Light"/>
            </a:endParaRPr>
          </a:p>
        </p:txBody>
      </p:sp>
      <p:sp>
        <p:nvSpPr>
          <p:cNvPr id="31" name="Rectangle 30"/>
          <p:cNvSpPr/>
          <p:nvPr/>
        </p:nvSpPr>
        <p:spPr>
          <a:xfrm>
            <a:off x="559463" y="1514664"/>
            <a:ext cx="2262864" cy="939809"/>
          </a:xfrm>
          <a:prstGeom prst="rect">
            <a:avLst/>
          </a:prstGeom>
        </p:spPr>
        <p:txBody>
          <a:bodyPr wrap="none">
            <a:spAutoFit/>
          </a:bodyPr>
          <a:lstStyle/>
          <a:p>
            <a:pPr defTabSz="932289"/>
            <a:r>
              <a:rPr lang="en-US" sz="5507" spc="-102" dirty="0">
                <a:ln w="3175">
                  <a:noFill/>
                </a:ln>
                <a:gradFill>
                  <a:gsLst>
                    <a:gs pos="58716">
                      <a:srgbClr val="002050"/>
                    </a:gs>
                    <a:gs pos="37000">
                      <a:srgbClr val="002050"/>
                    </a:gs>
                  </a:gsLst>
                  <a:lin ang="5400000" scaled="1"/>
                </a:gradFill>
                <a:cs typeface="Segoe UI" pitchFamily="34" charset="0"/>
              </a:rPr>
              <a:t>.</a:t>
            </a:r>
            <a:r>
              <a:rPr lang="en-US" sz="5507" spc="-102" dirty="0" err="1">
                <a:ln w="3175">
                  <a:noFill/>
                </a:ln>
                <a:gradFill>
                  <a:gsLst>
                    <a:gs pos="58716">
                      <a:srgbClr val="002050"/>
                    </a:gs>
                    <a:gs pos="37000">
                      <a:srgbClr val="002050"/>
                    </a:gs>
                  </a:gsLst>
                  <a:lin ang="5400000" scaled="1"/>
                </a:gradFill>
                <a:cs typeface="Segoe UI" pitchFamily="34" charset="0"/>
              </a:rPr>
              <a:t>NET</a:t>
            </a:r>
            <a:r>
              <a:rPr lang="en-US" sz="2400" spc="-102" dirty="0" err="1">
                <a:ln w="3175">
                  <a:noFill/>
                </a:ln>
                <a:gradFill>
                  <a:gsLst>
                    <a:gs pos="58716">
                      <a:srgbClr val="002050"/>
                    </a:gs>
                    <a:gs pos="37000">
                      <a:srgbClr val="002050"/>
                    </a:gs>
                  </a:gsLst>
                  <a:lin ang="5400000" scaled="1"/>
                </a:gradFill>
                <a:cs typeface="Segoe UI" pitchFamily="34" charset="0"/>
              </a:rPr>
              <a:t>vNext</a:t>
            </a:r>
            <a:endParaRPr lang="en-US" dirty="0">
              <a:gradFill>
                <a:gsLst>
                  <a:gs pos="58716">
                    <a:srgbClr val="002050"/>
                  </a:gs>
                  <a:gs pos="37000">
                    <a:srgbClr val="002050"/>
                  </a:gs>
                </a:gsLst>
                <a:lin ang="5400000" scaled="1"/>
              </a:gradFill>
              <a:latin typeface="Segoe UI Light"/>
            </a:endParaRPr>
          </a:p>
        </p:txBody>
      </p:sp>
      <p:sp>
        <p:nvSpPr>
          <p:cNvPr id="6" name="Rectangle 5"/>
          <p:cNvSpPr/>
          <p:nvPr/>
        </p:nvSpPr>
        <p:spPr bwMode="auto">
          <a:xfrm>
            <a:off x="6637051" y="1529590"/>
            <a:ext cx="3724214" cy="3567872"/>
          </a:xfrm>
          <a:prstGeom prst="rect">
            <a:avLst/>
          </a:prstGeom>
          <a:solidFill>
            <a:srgbClr val="0072C6"/>
          </a:solidFill>
          <a:ln w="25400" cap="flat" cmpd="sng" algn="ctr">
            <a:noFill/>
            <a:prstDash val="solid"/>
            <a:headEnd type="none" w="med" len="med"/>
            <a:tailEnd type="none" w="med" len="med"/>
          </a:ln>
          <a:effectLst/>
        </p:spPr>
        <p:txBody>
          <a:bodyPr vert="horz" wrap="square" lIns="746083" tIns="279781" rIns="91423" bIns="0" numCol="1" rtlCol="0" anchor="t" anchorCtr="0" compatLnSpc="1">
            <a:prstTxWarp prst="textNoShape">
              <a:avLst/>
            </a:prstTxWarp>
          </a:bodyPr>
          <a:lstStyle/>
          <a:p>
            <a:pPr defTabSz="932289"/>
            <a:endParaRPr lang="en-US" sz="2856" dirty="0">
              <a:gradFill>
                <a:gsLst>
                  <a:gs pos="14679">
                    <a:srgbClr val="FFFFFF"/>
                  </a:gs>
                  <a:gs pos="38000">
                    <a:srgbClr val="FFFFFF"/>
                  </a:gs>
                </a:gsLst>
                <a:lin ang="5400000" scaled="1"/>
              </a:gradFill>
              <a:latin typeface="Segoe UI Light"/>
            </a:endParaRPr>
          </a:p>
        </p:txBody>
      </p:sp>
      <p:grpSp>
        <p:nvGrpSpPr>
          <p:cNvPr id="51" name="Group 50"/>
          <p:cNvGrpSpPr/>
          <p:nvPr/>
        </p:nvGrpSpPr>
        <p:grpSpPr>
          <a:xfrm>
            <a:off x="6791416" y="1686574"/>
            <a:ext cx="3617821" cy="759617"/>
            <a:chOff x="6791416" y="1686574"/>
            <a:chExt cx="3617821" cy="759617"/>
          </a:xfrm>
        </p:grpSpPr>
        <p:grpSp>
          <p:nvGrpSpPr>
            <p:cNvPr id="14" name="Group 13"/>
            <p:cNvGrpSpPr>
              <a:grpSpLocks noChangeAspect="1"/>
            </p:cNvGrpSpPr>
            <p:nvPr/>
          </p:nvGrpSpPr>
          <p:grpSpPr>
            <a:xfrm>
              <a:off x="6791416" y="1686574"/>
              <a:ext cx="762459" cy="759617"/>
              <a:chOff x="6340976" y="2940982"/>
              <a:chExt cx="1035346" cy="1031490"/>
            </a:xfrm>
          </p:grpSpPr>
          <p:sp>
            <p:nvSpPr>
              <p:cNvPr id="15" name="Oval 14"/>
              <p:cNvSpPr/>
              <p:nvPr/>
            </p:nvSpPr>
            <p:spPr bwMode="auto">
              <a:xfrm>
                <a:off x="6340976" y="2940982"/>
                <a:ext cx="1035346" cy="1031490"/>
              </a:xfrm>
              <a:prstGeom prst="ellipse">
                <a:avLst/>
              </a:prstGeom>
              <a:noFill/>
              <a:ln w="19050">
                <a:solidFill>
                  <a:schemeClr val="tx1"/>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lnSpc>
                    <a:spcPct val="90000"/>
                  </a:lnSpc>
                  <a:spcBef>
                    <a:spcPct val="0"/>
                  </a:spcBef>
                  <a:spcAft>
                    <a:spcPct val="0"/>
                  </a:spcAft>
                </a:pPr>
                <a:endParaRPr lang="en-US" sz="2040" spc="-51" dirty="0">
                  <a:gradFill>
                    <a:gsLst>
                      <a:gs pos="14679">
                        <a:srgbClr val="FFFFFF"/>
                      </a:gs>
                      <a:gs pos="38000">
                        <a:srgbClr val="FFFFFF"/>
                      </a:gs>
                    </a:gsLst>
                    <a:lin ang="5400000" scaled="1"/>
                  </a:gradFill>
                </a:endParaRPr>
              </a:p>
            </p:txBody>
          </p:sp>
          <p:sp>
            <p:nvSpPr>
              <p:cNvPr id="16" name="Freeform 10"/>
              <p:cNvSpPr>
                <a:spLocks noEditPoints="1"/>
              </p:cNvSpPr>
              <p:nvPr/>
            </p:nvSpPr>
            <p:spPr bwMode="black">
              <a:xfrm>
                <a:off x="6485211" y="3086920"/>
                <a:ext cx="458318" cy="290283"/>
              </a:xfrm>
              <a:custGeom>
                <a:avLst/>
                <a:gdLst>
                  <a:gd name="T0" fmla="*/ 401 w 672"/>
                  <a:gd name="T1" fmla="*/ 114 h 402"/>
                  <a:gd name="T2" fmla="*/ 545 w 672"/>
                  <a:gd name="T3" fmla="*/ 258 h 402"/>
                  <a:gd name="T4" fmla="*/ 401 w 672"/>
                  <a:gd name="T5" fmla="*/ 402 h 402"/>
                  <a:gd name="T6" fmla="*/ 401 w 672"/>
                  <a:gd name="T7" fmla="*/ 402 h 402"/>
                  <a:gd name="T8" fmla="*/ 401 w 672"/>
                  <a:gd name="T9" fmla="*/ 402 h 402"/>
                  <a:gd name="T10" fmla="*/ 96 w 672"/>
                  <a:gd name="T11" fmla="*/ 402 h 402"/>
                  <a:gd name="T12" fmla="*/ 96 w 672"/>
                  <a:gd name="T13" fmla="*/ 402 h 402"/>
                  <a:gd name="T14" fmla="*/ 90 w 672"/>
                  <a:gd name="T15" fmla="*/ 402 h 402"/>
                  <a:gd name="T16" fmla="*/ 90 w 672"/>
                  <a:gd name="T17" fmla="*/ 402 h 402"/>
                  <a:gd name="T18" fmla="*/ 89 w 672"/>
                  <a:gd name="T19" fmla="*/ 402 h 402"/>
                  <a:gd name="T20" fmla="*/ 0 w 672"/>
                  <a:gd name="T21" fmla="*/ 314 h 402"/>
                  <a:gd name="T22" fmla="*/ 89 w 672"/>
                  <a:gd name="T23" fmla="*/ 225 h 402"/>
                  <a:gd name="T24" fmla="*/ 124 w 672"/>
                  <a:gd name="T25" fmla="*/ 233 h 402"/>
                  <a:gd name="T26" fmla="*/ 226 w 672"/>
                  <a:gd name="T27" fmla="*/ 171 h 402"/>
                  <a:gd name="T28" fmla="*/ 278 w 672"/>
                  <a:gd name="T29" fmla="*/ 184 h 402"/>
                  <a:gd name="T30" fmla="*/ 401 w 672"/>
                  <a:gd name="T31" fmla="*/ 114 h 402"/>
                  <a:gd name="T32" fmla="*/ 544 w 672"/>
                  <a:gd name="T33" fmla="*/ 0 h 402"/>
                  <a:gd name="T34" fmla="*/ 672 w 672"/>
                  <a:gd name="T35" fmla="*/ 128 h 402"/>
                  <a:gd name="T36" fmla="*/ 557 w 672"/>
                  <a:gd name="T37" fmla="*/ 255 h 402"/>
                  <a:gd name="T38" fmla="*/ 557 w 672"/>
                  <a:gd name="T39" fmla="*/ 253 h 402"/>
                  <a:gd name="T40" fmla="*/ 403 w 672"/>
                  <a:gd name="T41" fmla="*/ 100 h 402"/>
                  <a:gd name="T42" fmla="*/ 273 w 672"/>
                  <a:gd name="T43" fmla="*/ 171 h 402"/>
                  <a:gd name="T44" fmla="*/ 229 w 672"/>
                  <a:gd name="T45" fmla="*/ 159 h 402"/>
                  <a:gd name="T46" fmla="*/ 192 w 672"/>
                  <a:gd name="T47" fmla="*/ 168 h 402"/>
                  <a:gd name="T48" fmla="*/ 265 w 672"/>
                  <a:gd name="T49" fmla="*/ 104 h 402"/>
                  <a:gd name="T50" fmla="*/ 295 w 672"/>
                  <a:gd name="T51" fmla="*/ 111 h 402"/>
                  <a:gd name="T52" fmla="*/ 387 w 672"/>
                  <a:gd name="T53" fmla="*/ 53 h 402"/>
                  <a:gd name="T54" fmla="*/ 433 w 672"/>
                  <a:gd name="T55" fmla="*/ 65 h 402"/>
                  <a:gd name="T56" fmla="*/ 544 w 672"/>
                  <a:gd name="T57" fmla="*/ 0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72" h="402">
                    <a:moveTo>
                      <a:pt x="401" y="114"/>
                    </a:moveTo>
                    <a:cubicBezTo>
                      <a:pt x="481" y="114"/>
                      <a:pt x="545" y="178"/>
                      <a:pt x="545" y="258"/>
                    </a:cubicBezTo>
                    <a:cubicBezTo>
                      <a:pt x="545" y="338"/>
                      <a:pt x="481" y="402"/>
                      <a:pt x="401" y="402"/>
                    </a:cubicBezTo>
                    <a:cubicBezTo>
                      <a:pt x="401" y="402"/>
                      <a:pt x="401" y="402"/>
                      <a:pt x="401" y="402"/>
                    </a:cubicBezTo>
                    <a:cubicBezTo>
                      <a:pt x="401" y="402"/>
                      <a:pt x="401" y="402"/>
                      <a:pt x="401" y="402"/>
                    </a:cubicBezTo>
                    <a:cubicBezTo>
                      <a:pt x="96" y="402"/>
                      <a:pt x="96" y="402"/>
                      <a:pt x="96" y="402"/>
                    </a:cubicBezTo>
                    <a:cubicBezTo>
                      <a:pt x="96" y="402"/>
                      <a:pt x="96" y="402"/>
                      <a:pt x="96" y="402"/>
                    </a:cubicBezTo>
                    <a:cubicBezTo>
                      <a:pt x="90" y="402"/>
                      <a:pt x="90" y="402"/>
                      <a:pt x="90" y="402"/>
                    </a:cubicBezTo>
                    <a:cubicBezTo>
                      <a:pt x="90" y="402"/>
                      <a:pt x="90" y="402"/>
                      <a:pt x="90" y="402"/>
                    </a:cubicBezTo>
                    <a:cubicBezTo>
                      <a:pt x="90" y="402"/>
                      <a:pt x="89" y="402"/>
                      <a:pt x="89" y="402"/>
                    </a:cubicBezTo>
                    <a:cubicBezTo>
                      <a:pt x="40" y="402"/>
                      <a:pt x="0" y="363"/>
                      <a:pt x="0" y="314"/>
                    </a:cubicBezTo>
                    <a:cubicBezTo>
                      <a:pt x="0" y="265"/>
                      <a:pt x="40" y="225"/>
                      <a:pt x="89" y="225"/>
                    </a:cubicBezTo>
                    <a:cubicBezTo>
                      <a:pt x="102" y="225"/>
                      <a:pt x="114" y="228"/>
                      <a:pt x="124" y="233"/>
                    </a:cubicBezTo>
                    <a:cubicBezTo>
                      <a:pt x="143" y="196"/>
                      <a:pt x="181" y="171"/>
                      <a:pt x="226" y="171"/>
                    </a:cubicBezTo>
                    <a:cubicBezTo>
                      <a:pt x="244" y="171"/>
                      <a:pt x="262" y="176"/>
                      <a:pt x="278" y="184"/>
                    </a:cubicBezTo>
                    <a:cubicBezTo>
                      <a:pt x="303" y="142"/>
                      <a:pt x="349" y="114"/>
                      <a:pt x="401" y="114"/>
                    </a:cubicBezTo>
                    <a:close/>
                    <a:moveTo>
                      <a:pt x="544" y="0"/>
                    </a:moveTo>
                    <a:cubicBezTo>
                      <a:pt x="615" y="0"/>
                      <a:pt x="672" y="57"/>
                      <a:pt x="672" y="128"/>
                    </a:cubicBezTo>
                    <a:cubicBezTo>
                      <a:pt x="672" y="194"/>
                      <a:pt x="622" y="249"/>
                      <a:pt x="557" y="255"/>
                    </a:cubicBezTo>
                    <a:cubicBezTo>
                      <a:pt x="557" y="253"/>
                      <a:pt x="557" y="253"/>
                      <a:pt x="557" y="253"/>
                    </a:cubicBezTo>
                    <a:cubicBezTo>
                      <a:pt x="557" y="168"/>
                      <a:pt x="488" y="100"/>
                      <a:pt x="403" y="100"/>
                    </a:cubicBezTo>
                    <a:cubicBezTo>
                      <a:pt x="348" y="100"/>
                      <a:pt x="300" y="128"/>
                      <a:pt x="273" y="171"/>
                    </a:cubicBezTo>
                    <a:cubicBezTo>
                      <a:pt x="260" y="163"/>
                      <a:pt x="245" y="159"/>
                      <a:pt x="229" y="159"/>
                    </a:cubicBezTo>
                    <a:cubicBezTo>
                      <a:pt x="216" y="159"/>
                      <a:pt x="203" y="162"/>
                      <a:pt x="192" y="168"/>
                    </a:cubicBezTo>
                    <a:cubicBezTo>
                      <a:pt x="196" y="132"/>
                      <a:pt x="227" y="104"/>
                      <a:pt x="265" y="104"/>
                    </a:cubicBezTo>
                    <a:cubicBezTo>
                      <a:pt x="275" y="104"/>
                      <a:pt x="286" y="106"/>
                      <a:pt x="295" y="111"/>
                    </a:cubicBezTo>
                    <a:cubicBezTo>
                      <a:pt x="311" y="77"/>
                      <a:pt x="346" y="53"/>
                      <a:pt x="387" y="53"/>
                    </a:cubicBezTo>
                    <a:cubicBezTo>
                      <a:pt x="403" y="53"/>
                      <a:pt x="419" y="57"/>
                      <a:pt x="433" y="65"/>
                    </a:cubicBezTo>
                    <a:cubicBezTo>
                      <a:pt x="455" y="26"/>
                      <a:pt x="496" y="0"/>
                      <a:pt x="54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2757" tIns="36379" rIns="72757" bIns="36379" numCol="1" anchor="t" anchorCtr="0" compatLnSpc="1">
                <a:prstTxWarp prst="textNoShape">
                  <a:avLst/>
                </a:prstTxWarp>
              </a:bodyPr>
              <a:lstStyle/>
              <a:p>
                <a:pPr defTabSz="727562"/>
                <a:endParaRPr lang="en-US" sz="1432">
                  <a:gradFill>
                    <a:gsLst>
                      <a:gs pos="14679">
                        <a:srgbClr val="FFFFFF"/>
                      </a:gs>
                      <a:gs pos="38000">
                        <a:srgbClr val="FFFFFF"/>
                      </a:gs>
                    </a:gsLst>
                    <a:lin ang="5400000" scaled="1"/>
                  </a:gradFill>
                  <a:cs typeface="Segoe UI Light" pitchFamily="34" charset="0"/>
                </a:endParaRPr>
              </a:p>
            </p:txBody>
          </p:sp>
          <p:grpSp>
            <p:nvGrpSpPr>
              <p:cNvPr id="17" name="Group 16"/>
              <p:cNvGrpSpPr>
                <a:grpSpLocks noChangeAspect="1"/>
              </p:cNvGrpSpPr>
              <p:nvPr/>
            </p:nvGrpSpPr>
            <p:grpSpPr>
              <a:xfrm>
                <a:off x="6771594" y="3406595"/>
                <a:ext cx="400976" cy="420794"/>
                <a:chOff x="2870057" y="3971122"/>
                <a:chExt cx="478391" cy="502036"/>
              </a:xfrm>
            </p:grpSpPr>
            <p:pic>
              <p:nvPicPr>
                <p:cNvPr id="18" name="Picture 2" descr="\\MAGNUM\Projects\Microsoft\Cloud Power FY12\Design\Icons\PNGs\Server_2.png"/>
                <p:cNvPicPr>
                  <a:picLocks noChangeAspect="1" noChangeArrowheads="1"/>
                </p:cNvPicPr>
                <p:nvPr/>
              </p:nvPicPr>
              <p:blipFill rotWithShape="1">
                <a:blip r:embed="rId3" cstate="print">
                  <a:lum bright="100000"/>
                </a:blip>
                <a:srcRect l="23785" t="10057" r="26214" b="10776"/>
                <a:stretch/>
              </p:blipFill>
              <p:spPr bwMode="auto">
                <a:xfrm>
                  <a:off x="3077831" y="3979427"/>
                  <a:ext cx="270617" cy="428478"/>
                </a:xfrm>
                <a:prstGeom prst="rect">
                  <a:avLst/>
                </a:prstGeom>
                <a:noFill/>
              </p:spPr>
            </p:pic>
            <p:pic>
              <p:nvPicPr>
                <p:cNvPr id="19" name="Picture 2" descr="\\MAGNUM\Projects\Microsoft\Cloud Power FY12\Design\Icons\PNGs\Server_2.png"/>
                <p:cNvPicPr>
                  <a:picLocks noChangeAspect="1" noChangeArrowheads="1"/>
                </p:cNvPicPr>
                <p:nvPr/>
              </p:nvPicPr>
              <p:blipFill rotWithShape="1">
                <a:blip r:embed="rId3" cstate="print">
                  <a:lum bright="100000"/>
                </a:blip>
                <a:srcRect l="23785" t="10057" r="26214" b="10776"/>
                <a:stretch/>
              </p:blipFill>
              <p:spPr bwMode="auto">
                <a:xfrm>
                  <a:off x="2870057" y="3971122"/>
                  <a:ext cx="317075" cy="502036"/>
                </a:xfrm>
                <a:prstGeom prst="rect">
                  <a:avLst/>
                </a:prstGeom>
                <a:noFill/>
              </p:spPr>
            </p:pic>
          </p:grpSp>
        </p:grpSp>
        <p:sp>
          <p:nvSpPr>
            <p:cNvPr id="8" name="Rectangle 7"/>
            <p:cNvSpPr/>
            <p:nvPr/>
          </p:nvSpPr>
          <p:spPr>
            <a:xfrm>
              <a:off x="7591478" y="1754842"/>
              <a:ext cx="2817759" cy="523220"/>
            </a:xfrm>
            <a:prstGeom prst="rect">
              <a:avLst/>
            </a:prstGeom>
          </p:spPr>
          <p:txBody>
            <a:bodyPr wrap="none">
              <a:spAutoFit/>
            </a:bodyPr>
            <a:lstStyle/>
            <a:p>
              <a:pPr defTabSz="932289"/>
              <a:r>
                <a:rPr lang="en-US" sz="2700" dirty="0">
                  <a:gradFill>
                    <a:gsLst>
                      <a:gs pos="14679">
                        <a:srgbClr val="FFFFFF"/>
                      </a:gs>
                      <a:gs pos="38000">
                        <a:srgbClr val="FFFFFF"/>
                      </a:gs>
                    </a:gsLst>
                    <a:lin ang="5400000" scaled="1"/>
                  </a:gradFill>
                  <a:latin typeface="Segoe UI Light"/>
                </a:rPr>
                <a:t>Web and services</a:t>
              </a:r>
            </a:p>
          </p:txBody>
        </p:sp>
      </p:grpSp>
      <p:sp>
        <p:nvSpPr>
          <p:cNvPr id="2" name="Title 1"/>
          <p:cNvSpPr>
            <a:spLocks noGrp="1"/>
          </p:cNvSpPr>
          <p:nvPr>
            <p:ph type="title"/>
          </p:nvPr>
        </p:nvSpPr>
        <p:spPr/>
        <p:txBody>
          <a:bodyPr/>
          <a:lstStyle/>
          <a:p>
            <a:r>
              <a:rPr lang="en-US" dirty="0" smtClean="0"/>
              <a:t>Future of .NET</a:t>
            </a:r>
            <a:endParaRPr lang="en-US" dirty="0"/>
          </a:p>
        </p:txBody>
      </p:sp>
      <p:sp>
        <p:nvSpPr>
          <p:cNvPr id="5" name="Rectangle 4"/>
          <p:cNvSpPr/>
          <p:nvPr/>
        </p:nvSpPr>
        <p:spPr bwMode="auto">
          <a:xfrm>
            <a:off x="2815340" y="1529590"/>
            <a:ext cx="3733413" cy="3567872"/>
          </a:xfrm>
          <a:prstGeom prst="rect">
            <a:avLst/>
          </a:prstGeom>
          <a:solidFill>
            <a:srgbClr val="7FBA00"/>
          </a:solidFill>
          <a:ln w="25400" cap="flat" cmpd="sng" algn="ctr">
            <a:noFill/>
            <a:prstDash val="solid"/>
            <a:headEnd type="none" w="med" len="med"/>
            <a:tailEnd type="none" w="med" len="med"/>
          </a:ln>
          <a:effectLst/>
        </p:spPr>
        <p:txBody>
          <a:bodyPr vert="horz" wrap="square" lIns="746083" tIns="279781" rIns="91423" bIns="91427" numCol="1" rtlCol="0" anchor="t" anchorCtr="0" compatLnSpc="1">
            <a:prstTxWarp prst="textNoShape">
              <a:avLst/>
            </a:prstTxWarp>
          </a:bodyPr>
          <a:lstStyle/>
          <a:p>
            <a:pPr defTabSz="932289"/>
            <a:r>
              <a:rPr lang="en-US" sz="2856" dirty="0" smtClean="0">
                <a:gradFill>
                  <a:gsLst>
                    <a:gs pos="14679">
                      <a:srgbClr val="FFFFFF"/>
                    </a:gs>
                    <a:gs pos="38000">
                      <a:srgbClr val="FFFFFF"/>
                    </a:gs>
                  </a:gsLst>
                  <a:lin ang="5400000" scaled="1"/>
                </a:gradFill>
                <a:latin typeface="Segoe UI Light"/>
              </a:rPr>
              <a:t>  </a:t>
            </a:r>
            <a:endParaRPr lang="en-US" sz="2856" dirty="0">
              <a:gradFill>
                <a:gsLst>
                  <a:gs pos="14679">
                    <a:srgbClr val="FFFFFF"/>
                  </a:gs>
                  <a:gs pos="38000">
                    <a:srgbClr val="FFFFFF"/>
                  </a:gs>
                </a:gsLst>
                <a:lin ang="5400000" scaled="1"/>
              </a:gradFill>
              <a:latin typeface="Segoe UI Light"/>
            </a:endParaRPr>
          </a:p>
        </p:txBody>
      </p:sp>
      <p:sp>
        <p:nvSpPr>
          <p:cNvPr id="23" name="Rectangle 22"/>
          <p:cNvSpPr/>
          <p:nvPr/>
        </p:nvSpPr>
        <p:spPr bwMode="auto">
          <a:xfrm>
            <a:off x="467184" y="3574606"/>
            <a:ext cx="9894082" cy="1356283"/>
          </a:xfrm>
          <a:prstGeom prst="rect">
            <a:avLst/>
          </a:prstGeom>
          <a:solidFill>
            <a:schemeClr val="bg1">
              <a:alpha val="60000"/>
            </a:schemeClr>
          </a:solidFill>
          <a:ln w="25400" cap="flat" cmpd="sng" algn="ctr">
            <a:noFill/>
            <a:prstDash val="solid"/>
            <a:headEnd type="none" w="med" len="med"/>
            <a:tailEnd type="none" w="med" len="med"/>
          </a:ln>
          <a:effectLst/>
        </p:spPr>
        <p:txBody>
          <a:bodyPr vert="horz" wrap="square" lIns="373041" tIns="91427" rIns="91423" bIns="91427" numCol="1" rtlCol="0" anchor="ctr" anchorCtr="0" compatLnSpc="1">
            <a:prstTxWarp prst="textNoShape">
              <a:avLst/>
            </a:prstTxWarp>
          </a:bodyPr>
          <a:lstStyle/>
          <a:p>
            <a:pPr defTabSz="932289"/>
            <a:endParaRPr lang="en-US" dirty="0">
              <a:gradFill>
                <a:gsLst>
                  <a:gs pos="14679">
                    <a:srgbClr val="FFFFFF"/>
                  </a:gs>
                  <a:gs pos="38000">
                    <a:srgbClr val="FFFFFF"/>
                  </a:gs>
                </a:gsLst>
                <a:lin ang="5400000" scaled="1"/>
              </a:gradFill>
            </a:endParaRPr>
          </a:p>
        </p:txBody>
      </p:sp>
      <p:sp>
        <p:nvSpPr>
          <p:cNvPr id="25" name="Rectangle 24"/>
          <p:cNvSpPr/>
          <p:nvPr/>
        </p:nvSpPr>
        <p:spPr>
          <a:xfrm>
            <a:off x="2815339" y="3667822"/>
            <a:ext cx="3077916" cy="1169850"/>
          </a:xfrm>
          <a:prstGeom prst="rect">
            <a:avLst/>
          </a:prstGeom>
        </p:spPr>
        <p:txBody>
          <a:bodyPr wrap="none" lIns="186521" tIns="93260">
            <a:spAutoFit/>
          </a:bodyPr>
          <a:lstStyle/>
          <a:p>
            <a:pPr marL="0" lvl="1" defTabSz="932289">
              <a:lnSpc>
                <a:spcPct val="90000"/>
              </a:lnSpc>
              <a:spcAft>
                <a:spcPts val="340"/>
              </a:spcAft>
              <a:defRPr/>
            </a:pPr>
            <a:r>
              <a:rPr lang="en-US" b="1" dirty="0" smtClean="0">
                <a:gradFill>
                  <a:gsLst>
                    <a:gs pos="14679">
                      <a:srgbClr val="FFFFFF"/>
                    </a:gs>
                    <a:gs pos="38000">
                      <a:srgbClr val="FFFFFF"/>
                    </a:gs>
                  </a:gsLst>
                  <a:lin ang="5400000" scaled="1"/>
                </a:gradFill>
                <a:cs typeface="Segoe UI" panose="020B0502040204020203" pitchFamily="34" charset="0"/>
              </a:rPr>
              <a:t>Device optimized</a:t>
            </a:r>
            <a:endParaRPr lang="en-US" b="1" dirty="0">
              <a:gradFill>
                <a:gsLst>
                  <a:gs pos="14679">
                    <a:srgbClr val="FFFFFF"/>
                  </a:gs>
                  <a:gs pos="38000">
                    <a:srgbClr val="FFFFFF"/>
                  </a:gs>
                </a:gsLst>
                <a:lin ang="5400000" scaled="1"/>
              </a:gradFill>
              <a:cs typeface="Segoe UI" panose="020B0502040204020203" pitchFamily="34" charset="0"/>
            </a:endParaRPr>
          </a:p>
          <a:p>
            <a:pPr marL="238007" lvl="1" indent="-238007" defTabSz="932289">
              <a:lnSpc>
                <a:spcPct val="90000"/>
              </a:lnSpc>
              <a:spcAft>
                <a:spcPts val="340"/>
              </a:spcAft>
              <a:buFont typeface="Wingdings" panose="05000000000000000000" pitchFamily="2" charset="2"/>
              <a:buChar char="§"/>
              <a:defRPr/>
            </a:pPr>
            <a:r>
              <a:rPr lang="en-US" sz="1600" dirty="0">
                <a:gradFill>
                  <a:gsLst>
                    <a:gs pos="14679">
                      <a:srgbClr val="FFFFFF"/>
                    </a:gs>
                    <a:gs pos="38000">
                      <a:srgbClr val="FFFFFF"/>
                    </a:gs>
                  </a:gsLst>
                  <a:lin ang="5400000" scaled="1"/>
                </a:gradFill>
                <a:cs typeface="Segoe UI" panose="020B0502040204020203" pitchFamily="34" charset="0"/>
              </a:rPr>
              <a:t>Native compilation</a:t>
            </a:r>
          </a:p>
          <a:p>
            <a:pPr marL="238007" lvl="1" indent="-238007" defTabSz="932289">
              <a:lnSpc>
                <a:spcPct val="90000"/>
              </a:lnSpc>
              <a:spcAft>
                <a:spcPts val="340"/>
              </a:spcAft>
              <a:buFont typeface="Wingdings" panose="05000000000000000000" pitchFamily="2" charset="2"/>
              <a:buChar char="§"/>
              <a:defRPr/>
            </a:pPr>
            <a:r>
              <a:rPr lang="en-US" sz="1600" dirty="0">
                <a:gradFill>
                  <a:gsLst>
                    <a:gs pos="14679">
                      <a:srgbClr val="FFFFFF"/>
                    </a:gs>
                    <a:gs pos="38000">
                      <a:srgbClr val="FFFFFF"/>
                    </a:gs>
                  </a:gsLst>
                  <a:lin ang="5400000" scaled="1"/>
                </a:gradFill>
                <a:cs typeface="Segoe UI" panose="020B0502040204020203" pitchFamily="34" charset="0"/>
              </a:rPr>
              <a:t>Small footprint, side-by-side</a:t>
            </a:r>
          </a:p>
          <a:p>
            <a:pPr marL="238007" lvl="1" indent="-238007" defTabSz="932289">
              <a:lnSpc>
                <a:spcPct val="90000"/>
              </a:lnSpc>
              <a:spcAft>
                <a:spcPts val="340"/>
              </a:spcAft>
              <a:buFont typeface="Wingdings" panose="05000000000000000000" pitchFamily="2" charset="2"/>
              <a:buChar char="§"/>
              <a:defRPr/>
            </a:pPr>
            <a:r>
              <a:rPr lang="en-US" sz="1600" dirty="0">
                <a:gradFill>
                  <a:gsLst>
                    <a:gs pos="14679">
                      <a:srgbClr val="FFFFFF"/>
                    </a:gs>
                    <a:gs pos="38000">
                      <a:srgbClr val="FFFFFF"/>
                    </a:gs>
                  </a:gsLst>
                  <a:lin ang="5400000" scaled="1"/>
                </a:gradFill>
                <a:cs typeface="Segoe UI" panose="020B0502040204020203" pitchFamily="34" charset="0"/>
              </a:rPr>
              <a:t>Cross-device enabled</a:t>
            </a:r>
          </a:p>
        </p:txBody>
      </p:sp>
      <p:sp>
        <p:nvSpPr>
          <p:cNvPr id="26" name="Rectangle 25"/>
          <p:cNvSpPr/>
          <p:nvPr/>
        </p:nvSpPr>
        <p:spPr>
          <a:xfrm>
            <a:off x="6637051" y="3667822"/>
            <a:ext cx="3077916" cy="1169850"/>
          </a:xfrm>
          <a:prstGeom prst="rect">
            <a:avLst/>
          </a:prstGeom>
        </p:spPr>
        <p:txBody>
          <a:bodyPr wrap="none" lIns="186521" tIns="93260">
            <a:spAutoFit/>
          </a:bodyPr>
          <a:lstStyle/>
          <a:p>
            <a:pPr marL="0" lvl="1" defTabSz="932289">
              <a:lnSpc>
                <a:spcPct val="90000"/>
              </a:lnSpc>
              <a:spcAft>
                <a:spcPts val="340"/>
              </a:spcAft>
              <a:defRPr/>
            </a:pPr>
            <a:r>
              <a:rPr lang="en-US" b="1" dirty="0" smtClean="0">
                <a:gradFill>
                  <a:gsLst>
                    <a:gs pos="14679">
                      <a:srgbClr val="FFFFFF"/>
                    </a:gs>
                    <a:gs pos="38000">
                      <a:srgbClr val="FFFFFF"/>
                    </a:gs>
                  </a:gsLst>
                  <a:lin ang="5400000" scaled="1"/>
                </a:gradFill>
                <a:cs typeface="Segoe UI" panose="020B0502040204020203" pitchFamily="34" charset="0"/>
              </a:rPr>
              <a:t>Cloud optimized</a:t>
            </a:r>
            <a:endParaRPr lang="en-US" b="1" dirty="0">
              <a:gradFill>
                <a:gsLst>
                  <a:gs pos="14679">
                    <a:srgbClr val="FFFFFF"/>
                  </a:gs>
                  <a:gs pos="38000">
                    <a:srgbClr val="FFFFFF"/>
                  </a:gs>
                </a:gsLst>
                <a:lin ang="5400000" scaled="1"/>
              </a:gradFill>
              <a:cs typeface="Segoe UI" panose="020B0502040204020203" pitchFamily="34" charset="0"/>
            </a:endParaRPr>
          </a:p>
          <a:p>
            <a:pPr marL="238007" lvl="1" indent="-238007" defTabSz="932289">
              <a:lnSpc>
                <a:spcPct val="90000"/>
              </a:lnSpc>
              <a:spcAft>
                <a:spcPts val="340"/>
              </a:spcAft>
              <a:buFont typeface="Wingdings" panose="05000000000000000000" pitchFamily="2" charset="2"/>
              <a:buChar char="§"/>
              <a:defRPr/>
            </a:pPr>
            <a:r>
              <a:rPr lang="en-US" sz="1600" dirty="0">
                <a:gradFill>
                  <a:gsLst>
                    <a:gs pos="14679">
                      <a:srgbClr val="FFFFFF"/>
                    </a:gs>
                    <a:gs pos="38000">
                      <a:srgbClr val="FFFFFF"/>
                    </a:gs>
                  </a:gsLst>
                  <a:lin ang="5400000" scaled="1"/>
                </a:gradFill>
                <a:cs typeface="Segoe UI" panose="020B0502040204020203" pitchFamily="34" charset="0"/>
              </a:rPr>
              <a:t>High throughput</a:t>
            </a:r>
          </a:p>
          <a:p>
            <a:pPr marL="238007" lvl="1" indent="-238007" defTabSz="932289">
              <a:lnSpc>
                <a:spcPct val="90000"/>
              </a:lnSpc>
              <a:spcAft>
                <a:spcPts val="340"/>
              </a:spcAft>
              <a:buFont typeface="Wingdings" panose="05000000000000000000" pitchFamily="2" charset="2"/>
              <a:buChar char="§"/>
              <a:defRPr/>
            </a:pPr>
            <a:r>
              <a:rPr lang="en-US" sz="1600" dirty="0">
                <a:gradFill>
                  <a:gsLst>
                    <a:gs pos="14679">
                      <a:srgbClr val="FFFFFF"/>
                    </a:gs>
                    <a:gs pos="38000">
                      <a:srgbClr val="FFFFFF"/>
                    </a:gs>
                  </a:gsLst>
                  <a:lin ang="5400000" scaled="1"/>
                </a:gradFill>
                <a:cs typeface="Segoe UI" panose="020B0502040204020203" pitchFamily="34" charset="0"/>
              </a:rPr>
              <a:t>Small footprint, side-by-side</a:t>
            </a:r>
          </a:p>
          <a:p>
            <a:pPr marL="238007" lvl="1" indent="-238007" defTabSz="932289">
              <a:lnSpc>
                <a:spcPct val="90000"/>
              </a:lnSpc>
              <a:spcAft>
                <a:spcPts val="340"/>
              </a:spcAft>
              <a:buFont typeface="Wingdings" panose="05000000000000000000" pitchFamily="2" charset="2"/>
              <a:buChar char="§"/>
              <a:defRPr/>
            </a:pPr>
            <a:r>
              <a:rPr lang="en-US" sz="1600" dirty="0">
                <a:gradFill>
                  <a:gsLst>
                    <a:gs pos="14679">
                      <a:srgbClr val="FFFFFF"/>
                    </a:gs>
                    <a:gs pos="38000">
                      <a:srgbClr val="FFFFFF"/>
                    </a:gs>
                  </a:gsLst>
                  <a:lin ang="5400000" scaled="1"/>
                </a:gradFill>
                <a:cs typeface="Segoe UI" panose="020B0502040204020203" pitchFamily="34" charset="0"/>
              </a:rPr>
              <a:t>Cross-platform enabled</a:t>
            </a:r>
          </a:p>
        </p:txBody>
      </p:sp>
      <p:sp>
        <p:nvSpPr>
          <p:cNvPr id="20" name="Rectangle 19"/>
          <p:cNvSpPr/>
          <p:nvPr/>
        </p:nvSpPr>
        <p:spPr bwMode="auto">
          <a:xfrm>
            <a:off x="467184" y="2583060"/>
            <a:ext cx="9894081" cy="867675"/>
          </a:xfrm>
          <a:prstGeom prst="rect">
            <a:avLst/>
          </a:prstGeom>
          <a:solidFill>
            <a:schemeClr val="bg1">
              <a:alpha val="60000"/>
            </a:schemeClr>
          </a:solidFill>
          <a:ln w="25400" cap="flat" cmpd="sng" algn="ctr">
            <a:noFill/>
            <a:prstDash val="solid"/>
            <a:headEnd type="none" w="med" len="med"/>
            <a:tailEnd type="none" w="med" len="med"/>
          </a:ln>
          <a:effectLst/>
        </p:spPr>
        <p:txBody>
          <a:bodyPr vert="horz" wrap="square" lIns="373041" tIns="91427" rIns="91423" bIns="91427" numCol="1" rtlCol="0" anchor="ctr" anchorCtr="0" compatLnSpc="1">
            <a:prstTxWarp prst="textNoShape">
              <a:avLst/>
            </a:prstTxWarp>
          </a:bodyPr>
          <a:lstStyle/>
          <a:p>
            <a:pPr defTabSz="932289"/>
            <a:endParaRPr lang="en-US" sz="2000" dirty="0">
              <a:gradFill>
                <a:gsLst>
                  <a:gs pos="14679">
                    <a:srgbClr val="FFFFFF"/>
                  </a:gs>
                  <a:gs pos="38000">
                    <a:srgbClr val="FFFFFF"/>
                  </a:gs>
                </a:gsLst>
                <a:lin ang="5400000" scaled="1"/>
              </a:gradFill>
            </a:endParaRPr>
          </a:p>
        </p:txBody>
      </p:sp>
      <p:sp>
        <p:nvSpPr>
          <p:cNvPr id="22" name="Rectangle 21"/>
          <p:cNvSpPr/>
          <p:nvPr/>
        </p:nvSpPr>
        <p:spPr>
          <a:xfrm>
            <a:off x="2815339" y="2705893"/>
            <a:ext cx="3723615" cy="622008"/>
          </a:xfrm>
          <a:prstGeom prst="rect">
            <a:avLst/>
          </a:prstGeom>
        </p:spPr>
        <p:txBody>
          <a:bodyPr wrap="square" lIns="186521" tIns="93260">
            <a:spAutoFit/>
          </a:bodyPr>
          <a:lstStyle/>
          <a:p>
            <a:pPr marL="0" lvl="1" defTabSz="932289">
              <a:lnSpc>
                <a:spcPct val="90000"/>
              </a:lnSpc>
              <a:spcAft>
                <a:spcPts val="340"/>
              </a:spcAft>
              <a:defRPr/>
            </a:pPr>
            <a:r>
              <a:rPr lang="en-US" sz="1600" dirty="0">
                <a:gradFill>
                  <a:gsLst>
                    <a:gs pos="14679">
                      <a:srgbClr val="FFFFFF"/>
                    </a:gs>
                    <a:gs pos="38000">
                      <a:srgbClr val="FFFFFF"/>
                    </a:gs>
                  </a:gsLst>
                  <a:lin ang="5400000" scaled="1"/>
                </a:gradFill>
                <a:cs typeface="Segoe UI" panose="020B0502040204020203" pitchFamily="34" charset="0"/>
              </a:rPr>
              <a:t>Windows Store, WPF, Windows Forms, </a:t>
            </a:r>
          </a:p>
          <a:p>
            <a:pPr marL="0" lvl="1" defTabSz="932289">
              <a:lnSpc>
                <a:spcPct val="90000"/>
              </a:lnSpc>
              <a:spcAft>
                <a:spcPts val="340"/>
              </a:spcAft>
              <a:defRPr/>
            </a:pPr>
            <a:r>
              <a:rPr lang="en-US" sz="1600" dirty="0">
                <a:gradFill>
                  <a:gsLst>
                    <a:gs pos="14679">
                      <a:srgbClr val="FFFFFF"/>
                    </a:gs>
                    <a:gs pos="38000">
                      <a:srgbClr val="FFFFFF"/>
                    </a:gs>
                  </a:gsLst>
                  <a:lin ang="5400000" scaled="1"/>
                </a:gradFill>
                <a:cs typeface="Segoe UI" panose="020B0502040204020203" pitchFamily="34" charset="0"/>
              </a:rPr>
              <a:t>Console apps and related libraries.</a:t>
            </a:r>
          </a:p>
        </p:txBody>
      </p:sp>
      <p:sp>
        <p:nvSpPr>
          <p:cNvPr id="27" name="Rectangle 26"/>
          <p:cNvSpPr/>
          <p:nvPr/>
        </p:nvSpPr>
        <p:spPr>
          <a:xfrm>
            <a:off x="6637051" y="2595094"/>
            <a:ext cx="3724214" cy="843607"/>
          </a:xfrm>
          <a:prstGeom prst="rect">
            <a:avLst/>
          </a:prstGeom>
        </p:spPr>
        <p:txBody>
          <a:bodyPr wrap="square" lIns="186521" tIns="93260">
            <a:spAutoFit/>
          </a:bodyPr>
          <a:lstStyle/>
          <a:p>
            <a:pPr marL="0" lvl="1" defTabSz="932289">
              <a:lnSpc>
                <a:spcPct val="90000"/>
              </a:lnSpc>
              <a:spcAft>
                <a:spcPts val="340"/>
              </a:spcAft>
              <a:defRPr/>
            </a:pPr>
            <a:r>
              <a:rPr lang="en-US" sz="1600" dirty="0" smtClean="0">
                <a:gradFill>
                  <a:gsLst>
                    <a:gs pos="14679">
                      <a:srgbClr val="FFFFFF"/>
                    </a:gs>
                    <a:gs pos="38000">
                      <a:srgbClr val="FFFFFF"/>
                    </a:gs>
                  </a:gsLst>
                  <a:lin ang="5400000" scaled="1"/>
                </a:gradFill>
                <a:cs typeface="Segoe UI" panose="020B0502040204020203" pitchFamily="34" charset="0"/>
              </a:rPr>
              <a:t>ASP.NET vNext: </a:t>
            </a:r>
            <a:r>
              <a:rPr lang="en-US" sz="1600" dirty="0">
                <a:gradFill>
                  <a:gsLst>
                    <a:gs pos="14679">
                      <a:srgbClr val="FFFFFF"/>
                    </a:gs>
                    <a:gs pos="38000">
                      <a:srgbClr val="FFFFFF"/>
                    </a:gs>
                  </a:gsLst>
                  <a:lin ang="5400000" scaled="1"/>
                </a:gradFill>
                <a:cs typeface="Segoe UI" panose="020B0502040204020203" pitchFamily="34" charset="0"/>
              </a:rPr>
              <a:t>Web Forms, MVC, </a:t>
            </a:r>
            <a:r>
              <a:rPr lang="en-US" sz="1600" dirty="0" smtClean="0">
                <a:gradFill>
                  <a:gsLst>
                    <a:gs pos="14679">
                      <a:srgbClr val="FFFFFF"/>
                    </a:gs>
                    <a:gs pos="38000">
                      <a:srgbClr val="FFFFFF"/>
                    </a:gs>
                  </a:gsLst>
                  <a:lin ang="5400000" scaled="1"/>
                </a:gradFill>
                <a:cs typeface="Segoe UI" panose="020B0502040204020203" pitchFamily="34" charset="0"/>
              </a:rPr>
              <a:t>Web </a:t>
            </a:r>
            <a:r>
              <a:rPr lang="en-US" sz="1600" dirty="0">
                <a:gradFill>
                  <a:gsLst>
                    <a:gs pos="14679">
                      <a:srgbClr val="FFFFFF"/>
                    </a:gs>
                    <a:gs pos="38000">
                      <a:srgbClr val="FFFFFF"/>
                    </a:gs>
                  </a:gsLst>
                  <a:lin ang="5400000" scaled="1"/>
                </a:gradFill>
                <a:cs typeface="Segoe UI" panose="020B0502040204020203" pitchFamily="34" charset="0"/>
              </a:rPr>
              <a:t>Pages, </a:t>
            </a:r>
            <a:r>
              <a:rPr lang="en-US" sz="1600" dirty="0" smtClean="0">
                <a:gradFill>
                  <a:gsLst>
                    <a:gs pos="14679">
                      <a:srgbClr val="FFFFFF"/>
                    </a:gs>
                    <a:gs pos="38000">
                      <a:srgbClr val="FFFFFF"/>
                    </a:gs>
                  </a:gsLst>
                  <a:lin ang="5400000" scaled="1"/>
                </a:gradFill>
                <a:cs typeface="Segoe UI" panose="020B0502040204020203" pitchFamily="34" charset="0"/>
              </a:rPr>
              <a:t>Web </a:t>
            </a:r>
            <a:r>
              <a:rPr lang="en-US" sz="1600" dirty="0">
                <a:gradFill>
                  <a:gsLst>
                    <a:gs pos="14679">
                      <a:srgbClr val="FFFFFF"/>
                    </a:gs>
                    <a:gs pos="38000">
                      <a:srgbClr val="FFFFFF"/>
                    </a:gs>
                  </a:gsLst>
                  <a:lin ang="5400000" scaled="1"/>
                </a:gradFill>
                <a:cs typeface="Segoe UI" panose="020B0502040204020203" pitchFamily="34" charset="0"/>
              </a:rPr>
              <a:t>API, SignalR</a:t>
            </a:r>
          </a:p>
          <a:p>
            <a:pPr marL="0" lvl="1" defTabSz="932289">
              <a:lnSpc>
                <a:spcPct val="90000"/>
              </a:lnSpc>
              <a:spcAft>
                <a:spcPts val="340"/>
              </a:spcAft>
              <a:defRPr/>
            </a:pPr>
            <a:r>
              <a:rPr lang="en-US" sz="1600" dirty="0">
                <a:gradFill>
                  <a:gsLst>
                    <a:gs pos="14679">
                      <a:srgbClr val="FFFFFF"/>
                    </a:gs>
                    <a:gs pos="38000">
                      <a:srgbClr val="FFFFFF"/>
                    </a:gs>
                  </a:gsLst>
                  <a:lin ang="5400000" scaled="1"/>
                </a:gradFill>
                <a:cs typeface="Segoe UI" panose="020B0502040204020203" pitchFamily="34" charset="0"/>
              </a:rPr>
              <a:t>WCF</a:t>
            </a:r>
          </a:p>
        </p:txBody>
      </p:sp>
      <p:grpSp>
        <p:nvGrpSpPr>
          <p:cNvPr id="49" name="Group 48"/>
          <p:cNvGrpSpPr/>
          <p:nvPr/>
        </p:nvGrpSpPr>
        <p:grpSpPr>
          <a:xfrm>
            <a:off x="3017422" y="1690125"/>
            <a:ext cx="2781148" cy="769064"/>
            <a:chOff x="3017422" y="1690125"/>
            <a:chExt cx="2781148" cy="769064"/>
          </a:xfrm>
        </p:grpSpPr>
        <p:grpSp>
          <p:nvGrpSpPr>
            <p:cNvPr id="48" name="Group 47"/>
            <p:cNvGrpSpPr/>
            <p:nvPr/>
          </p:nvGrpSpPr>
          <p:grpSpPr>
            <a:xfrm>
              <a:off x="3017422" y="1690125"/>
              <a:ext cx="749787" cy="769064"/>
              <a:chOff x="3017422" y="1690125"/>
              <a:chExt cx="749787" cy="769064"/>
            </a:xfrm>
          </p:grpSpPr>
          <p:grpSp>
            <p:nvGrpSpPr>
              <p:cNvPr id="50" name="Group 49"/>
              <p:cNvGrpSpPr>
                <a:grpSpLocks noChangeAspect="1"/>
              </p:cNvGrpSpPr>
              <p:nvPr/>
            </p:nvGrpSpPr>
            <p:grpSpPr>
              <a:xfrm>
                <a:off x="3189749" y="1829689"/>
                <a:ext cx="405135" cy="489938"/>
                <a:chOff x="5629324" y="1943735"/>
                <a:chExt cx="361650" cy="424795"/>
              </a:xfrm>
              <a:solidFill>
                <a:schemeClr val="tx1"/>
              </a:solidFill>
            </p:grpSpPr>
            <p:sp>
              <p:nvSpPr>
                <p:cNvPr id="11" name="Freeform 626"/>
                <p:cNvSpPr>
                  <a:spLocks noChangeAspect="1" noEditPoints="1"/>
                </p:cNvSpPr>
                <p:nvPr/>
              </p:nvSpPr>
              <p:spPr bwMode="auto">
                <a:xfrm>
                  <a:off x="5629324" y="2131516"/>
                  <a:ext cx="361650" cy="237014"/>
                </a:xfrm>
                <a:custGeom>
                  <a:avLst/>
                  <a:gdLst>
                    <a:gd name="T0" fmla="*/ 340 w 400"/>
                    <a:gd name="T1" fmla="*/ 0 h 214"/>
                    <a:gd name="T2" fmla="*/ 61 w 400"/>
                    <a:gd name="T3" fmla="*/ 0 h 214"/>
                    <a:gd name="T4" fmla="*/ 51 w 400"/>
                    <a:gd name="T5" fmla="*/ 10 h 214"/>
                    <a:gd name="T6" fmla="*/ 51 w 400"/>
                    <a:gd name="T7" fmla="*/ 181 h 214"/>
                    <a:gd name="T8" fmla="*/ 61 w 400"/>
                    <a:gd name="T9" fmla="*/ 191 h 214"/>
                    <a:gd name="T10" fmla="*/ 340 w 400"/>
                    <a:gd name="T11" fmla="*/ 191 h 214"/>
                    <a:gd name="T12" fmla="*/ 350 w 400"/>
                    <a:gd name="T13" fmla="*/ 181 h 214"/>
                    <a:gd name="T14" fmla="*/ 350 w 400"/>
                    <a:gd name="T15" fmla="*/ 10 h 214"/>
                    <a:gd name="T16" fmla="*/ 340 w 400"/>
                    <a:gd name="T17" fmla="*/ 0 h 214"/>
                    <a:gd name="T18" fmla="*/ 337 w 400"/>
                    <a:gd name="T19" fmla="*/ 179 h 214"/>
                    <a:gd name="T20" fmla="*/ 64 w 400"/>
                    <a:gd name="T21" fmla="*/ 179 h 214"/>
                    <a:gd name="T22" fmla="*/ 64 w 400"/>
                    <a:gd name="T23" fmla="*/ 11 h 214"/>
                    <a:gd name="T24" fmla="*/ 337 w 400"/>
                    <a:gd name="T25" fmla="*/ 11 h 214"/>
                    <a:gd name="T26" fmla="*/ 337 w 400"/>
                    <a:gd name="T27" fmla="*/ 179 h 214"/>
                    <a:gd name="T28" fmla="*/ 228 w 400"/>
                    <a:gd name="T29" fmla="*/ 198 h 214"/>
                    <a:gd name="T30" fmla="*/ 228 w 400"/>
                    <a:gd name="T31" fmla="*/ 200 h 214"/>
                    <a:gd name="T32" fmla="*/ 224 w 400"/>
                    <a:gd name="T33" fmla="*/ 203 h 214"/>
                    <a:gd name="T34" fmla="*/ 177 w 400"/>
                    <a:gd name="T35" fmla="*/ 203 h 214"/>
                    <a:gd name="T36" fmla="*/ 173 w 400"/>
                    <a:gd name="T37" fmla="*/ 200 h 214"/>
                    <a:gd name="T38" fmla="*/ 173 w 400"/>
                    <a:gd name="T39" fmla="*/ 198 h 214"/>
                    <a:gd name="T40" fmla="*/ 0 w 400"/>
                    <a:gd name="T41" fmla="*/ 198 h 214"/>
                    <a:gd name="T42" fmla="*/ 0 w 400"/>
                    <a:gd name="T43" fmla="*/ 208 h 214"/>
                    <a:gd name="T44" fmla="*/ 13 w 400"/>
                    <a:gd name="T45" fmla="*/ 214 h 214"/>
                    <a:gd name="T46" fmla="*/ 13 w 400"/>
                    <a:gd name="T47" fmla="*/ 214 h 214"/>
                    <a:gd name="T48" fmla="*/ 387 w 400"/>
                    <a:gd name="T49" fmla="*/ 214 h 214"/>
                    <a:gd name="T50" fmla="*/ 387 w 400"/>
                    <a:gd name="T51" fmla="*/ 214 h 214"/>
                    <a:gd name="T52" fmla="*/ 400 w 400"/>
                    <a:gd name="T53" fmla="*/ 208 h 214"/>
                    <a:gd name="T54" fmla="*/ 400 w 400"/>
                    <a:gd name="T55" fmla="*/ 198 h 214"/>
                    <a:gd name="T56" fmla="*/ 228 w 400"/>
                    <a:gd name="T57" fmla="*/ 198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00" h="214">
                      <a:moveTo>
                        <a:pt x="340" y="0"/>
                      </a:moveTo>
                      <a:cubicBezTo>
                        <a:pt x="61" y="0"/>
                        <a:pt x="61" y="0"/>
                        <a:pt x="61" y="0"/>
                      </a:cubicBezTo>
                      <a:cubicBezTo>
                        <a:pt x="56" y="0"/>
                        <a:pt x="51" y="4"/>
                        <a:pt x="51" y="10"/>
                      </a:cubicBezTo>
                      <a:cubicBezTo>
                        <a:pt x="51" y="181"/>
                        <a:pt x="51" y="181"/>
                        <a:pt x="51" y="181"/>
                      </a:cubicBezTo>
                      <a:cubicBezTo>
                        <a:pt x="51" y="187"/>
                        <a:pt x="56" y="191"/>
                        <a:pt x="61" y="191"/>
                      </a:cubicBezTo>
                      <a:cubicBezTo>
                        <a:pt x="340" y="191"/>
                        <a:pt x="340" y="191"/>
                        <a:pt x="340" y="191"/>
                      </a:cubicBezTo>
                      <a:cubicBezTo>
                        <a:pt x="346" y="191"/>
                        <a:pt x="350" y="187"/>
                        <a:pt x="350" y="181"/>
                      </a:cubicBezTo>
                      <a:cubicBezTo>
                        <a:pt x="350" y="10"/>
                        <a:pt x="350" y="10"/>
                        <a:pt x="350" y="10"/>
                      </a:cubicBezTo>
                      <a:cubicBezTo>
                        <a:pt x="350" y="4"/>
                        <a:pt x="346" y="0"/>
                        <a:pt x="340" y="0"/>
                      </a:cubicBezTo>
                      <a:close/>
                      <a:moveTo>
                        <a:pt x="337" y="179"/>
                      </a:moveTo>
                      <a:cubicBezTo>
                        <a:pt x="64" y="179"/>
                        <a:pt x="64" y="179"/>
                        <a:pt x="64" y="179"/>
                      </a:cubicBezTo>
                      <a:cubicBezTo>
                        <a:pt x="64" y="11"/>
                        <a:pt x="64" y="11"/>
                        <a:pt x="64" y="11"/>
                      </a:cubicBezTo>
                      <a:cubicBezTo>
                        <a:pt x="337" y="11"/>
                        <a:pt x="337" y="11"/>
                        <a:pt x="337" y="11"/>
                      </a:cubicBezTo>
                      <a:cubicBezTo>
                        <a:pt x="337" y="179"/>
                        <a:pt x="337" y="179"/>
                        <a:pt x="337" y="179"/>
                      </a:cubicBezTo>
                      <a:close/>
                      <a:moveTo>
                        <a:pt x="228" y="198"/>
                      </a:moveTo>
                      <a:cubicBezTo>
                        <a:pt x="228" y="200"/>
                        <a:pt x="228" y="200"/>
                        <a:pt x="228" y="200"/>
                      </a:cubicBezTo>
                      <a:cubicBezTo>
                        <a:pt x="228" y="202"/>
                        <a:pt x="226" y="203"/>
                        <a:pt x="224" y="203"/>
                      </a:cubicBezTo>
                      <a:cubicBezTo>
                        <a:pt x="177" y="203"/>
                        <a:pt x="177" y="203"/>
                        <a:pt x="177" y="203"/>
                      </a:cubicBezTo>
                      <a:cubicBezTo>
                        <a:pt x="175" y="203"/>
                        <a:pt x="173" y="202"/>
                        <a:pt x="173" y="200"/>
                      </a:cubicBezTo>
                      <a:cubicBezTo>
                        <a:pt x="173" y="198"/>
                        <a:pt x="173" y="198"/>
                        <a:pt x="173" y="198"/>
                      </a:cubicBezTo>
                      <a:cubicBezTo>
                        <a:pt x="0" y="198"/>
                        <a:pt x="0" y="198"/>
                        <a:pt x="0" y="198"/>
                      </a:cubicBezTo>
                      <a:cubicBezTo>
                        <a:pt x="0" y="208"/>
                        <a:pt x="0" y="208"/>
                        <a:pt x="0" y="208"/>
                      </a:cubicBezTo>
                      <a:cubicBezTo>
                        <a:pt x="0" y="208"/>
                        <a:pt x="9" y="214"/>
                        <a:pt x="13" y="214"/>
                      </a:cubicBezTo>
                      <a:cubicBezTo>
                        <a:pt x="13" y="214"/>
                        <a:pt x="13" y="214"/>
                        <a:pt x="13" y="214"/>
                      </a:cubicBezTo>
                      <a:cubicBezTo>
                        <a:pt x="387" y="214"/>
                        <a:pt x="387" y="214"/>
                        <a:pt x="387" y="214"/>
                      </a:cubicBezTo>
                      <a:cubicBezTo>
                        <a:pt x="387" y="214"/>
                        <a:pt x="387" y="214"/>
                        <a:pt x="387" y="214"/>
                      </a:cubicBezTo>
                      <a:cubicBezTo>
                        <a:pt x="391" y="214"/>
                        <a:pt x="400" y="208"/>
                        <a:pt x="400" y="208"/>
                      </a:cubicBezTo>
                      <a:cubicBezTo>
                        <a:pt x="400" y="198"/>
                        <a:pt x="400" y="198"/>
                        <a:pt x="400" y="198"/>
                      </a:cubicBezTo>
                      <a:lnTo>
                        <a:pt x="228" y="198"/>
                      </a:lnTo>
                      <a:close/>
                    </a:path>
                  </a:pathLst>
                </a:custGeom>
                <a:grpFill/>
                <a:ln>
                  <a:noFill/>
                </a:ln>
                <a:extLst/>
              </p:spPr>
              <p:txBody>
                <a:bodyPr vert="horz" wrap="square" lIns="93260" tIns="46630" rIns="93260" bIns="46630" numCol="1" anchor="t" anchorCtr="0" compatLnSpc="1">
                  <a:prstTxWarp prst="textNoShape">
                    <a:avLst/>
                  </a:prstTxWarp>
                </a:bodyPr>
                <a:lstStyle/>
                <a:p>
                  <a:pPr defTabSz="932559">
                    <a:defRPr/>
                  </a:pPr>
                  <a:endParaRPr lang="en-US" sz="1122" kern="0">
                    <a:gradFill>
                      <a:gsLst>
                        <a:gs pos="14679">
                          <a:srgbClr val="FFFFFF"/>
                        </a:gs>
                        <a:gs pos="38000">
                          <a:srgbClr val="FFFFFF"/>
                        </a:gs>
                      </a:gsLst>
                      <a:lin ang="5400000" scaled="1"/>
                    </a:gradFill>
                  </a:endParaRPr>
                </a:p>
              </p:txBody>
            </p:sp>
            <p:sp>
              <p:nvSpPr>
                <p:cNvPr id="12" name="Rounded Rectangle 6"/>
                <p:cNvSpPr>
                  <a:spLocks noChangeAspect="1"/>
                </p:cNvSpPr>
                <p:nvPr/>
              </p:nvSpPr>
              <p:spPr bwMode="black">
                <a:xfrm rot="16200000">
                  <a:off x="5800120" y="1903594"/>
                  <a:ext cx="143147" cy="227679"/>
                </a:xfrm>
                <a:custGeom>
                  <a:avLst/>
                  <a:gdLst/>
                  <a:ahLst/>
                  <a:cxnLst/>
                  <a:rect l="l" t="t" r="r" b="b"/>
                  <a:pathLst>
                    <a:path w="3286897" h="4658497">
                      <a:moveTo>
                        <a:pt x="1600200" y="4382531"/>
                      </a:moveTo>
                      <a:cubicBezTo>
                        <a:pt x="1600200" y="4367744"/>
                        <a:pt x="1588213" y="4355757"/>
                        <a:pt x="1573426" y="4355757"/>
                      </a:cubicBezTo>
                      <a:lnTo>
                        <a:pt x="811428" y="4355757"/>
                      </a:lnTo>
                      <a:cubicBezTo>
                        <a:pt x="796641" y="4355757"/>
                        <a:pt x="784654" y="4367744"/>
                        <a:pt x="784654" y="4382531"/>
                      </a:cubicBezTo>
                      <a:lnTo>
                        <a:pt x="784654" y="4489621"/>
                      </a:lnTo>
                      <a:cubicBezTo>
                        <a:pt x="784654" y="4504408"/>
                        <a:pt x="796641" y="4516395"/>
                        <a:pt x="811428" y="4516395"/>
                      </a:cubicBezTo>
                      <a:lnTo>
                        <a:pt x="1573426" y="4516395"/>
                      </a:lnTo>
                      <a:cubicBezTo>
                        <a:pt x="1588213" y="4516395"/>
                        <a:pt x="1600200" y="4504408"/>
                        <a:pt x="1600200" y="4489621"/>
                      </a:cubicBezTo>
                      <a:close/>
                      <a:moveTo>
                        <a:pt x="2502243" y="4382531"/>
                      </a:moveTo>
                      <a:cubicBezTo>
                        <a:pt x="2502243" y="4367744"/>
                        <a:pt x="2490256" y="4355757"/>
                        <a:pt x="2475469" y="4355757"/>
                      </a:cubicBezTo>
                      <a:lnTo>
                        <a:pt x="1713471" y="4355757"/>
                      </a:lnTo>
                      <a:cubicBezTo>
                        <a:pt x="1698684" y="4355757"/>
                        <a:pt x="1686697" y="4367744"/>
                        <a:pt x="1686697" y="4382531"/>
                      </a:cubicBezTo>
                      <a:lnTo>
                        <a:pt x="1686697" y="4489621"/>
                      </a:lnTo>
                      <a:cubicBezTo>
                        <a:pt x="1686697" y="4504408"/>
                        <a:pt x="1698684" y="4516395"/>
                        <a:pt x="1713471" y="4516395"/>
                      </a:cubicBezTo>
                      <a:lnTo>
                        <a:pt x="2475469" y="4516395"/>
                      </a:lnTo>
                      <a:cubicBezTo>
                        <a:pt x="2490256" y="4516395"/>
                        <a:pt x="2502243" y="4504408"/>
                        <a:pt x="2502243" y="4489621"/>
                      </a:cubicBezTo>
                      <a:close/>
                      <a:moveTo>
                        <a:pt x="3021231" y="480896"/>
                      </a:moveTo>
                      <a:cubicBezTo>
                        <a:pt x="3021231" y="375524"/>
                        <a:pt x="2935811" y="290104"/>
                        <a:pt x="2830439" y="290104"/>
                      </a:cubicBezTo>
                      <a:lnTo>
                        <a:pt x="444108" y="290104"/>
                      </a:lnTo>
                      <a:cubicBezTo>
                        <a:pt x="338736" y="290104"/>
                        <a:pt x="253316" y="375524"/>
                        <a:pt x="253316" y="480896"/>
                      </a:cubicBezTo>
                      <a:lnTo>
                        <a:pt x="253316" y="4029043"/>
                      </a:lnTo>
                      <a:cubicBezTo>
                        <a:pt x="253316" y="4134415"/>
                        <a:pt x="338736" y="4219835"/>
                        <a:pt x="444108" y="4219835"/>
                      </a:cubicBezTo>
                      <a:lnTo>
                        <a:pt x="2830439" y="4219835"/>
                      </a:lnTo>
                      <a:cubicBezTo>
                        <a:pt x="2935811" y="4219835"/>
                        <a:pt x="3021231" y="4134415"/>
                        <a:pt x="3021231" y="4029043"/>
                      </a:cubicBezTo>
                      <a:close/>
                      <a:moveTo>
                        <a:pt x="3286897" y="226566"/>
                      </a:moveTo>
                      <a:lnTo>
                        <a:pt x="3286897" y="4431931"/>
                      </a:lnTo>
                      <a:cubicBezTo>
                        <a:pt x="3286897" y="4557060"/>
                        <a:pt x="3185460" y="4658497"/>
                        <a:pt x="3060331" y="4658497"/>
                      </a:cubicBezTo>
                      <a:lnTo>
                        <a:pt x="226566" y="4658497"/>
                      </a:lnTo>
                      <a:cubicBezTo>
                        <a:pt x="101437" y="4658497"/>
                        <a:pt x="0" y="4557060"/>
                        <a:pt x="0" y="4431931"/>
                      </a:cubicBezTo>
                      <a:lnTo>
                        <a:pt x="0" y="226566"/>
                      </a:lnTo>
                      <a:cubicBezTo>
                        <a:pt x="0" y="101437"/>
                        <a:pt x="101437" y="0"/>
                        <a:pt x="226566" y="0"/>
                      </a:cubicBezTo>
                      <a:lnTo>
                        <a:pt x="3060331" y="0"/>
                      </a:lnTo>
                      <a:cubicBezTo>
                        <a:pt x="3185460" y="0"/>
                        <a:pt x="3286897" y="101437"/>
                        <a:pt x="3286897" y="226566"/>
                      </a:cubicBezTo>
                      <a:close/>
                    </a:path>
                  </a:pathLst>
                </a:custGeom>
                <a:grpFill/>
                <a:ln>
                  <a:noFill/>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0" tIns="41970" rIns="83940" bIns="41970" numCol="1" rtlCol="0" anchor="ctr" anchorCtr="0" compatLnSpc="1">
                  <a:prstTxWarp prst="textNoShape">
                    <a:avLst/>
                  </a:prstTxWarp>
                </a:bodyPr>
                <a:lstStyle/>
                <a:p>
                  <a:pPr algn="ctr" defTabSz="755481"/>
                  <a:endParaRPr lang="en-US" sz="1836" spc="-124" dirty="0">
                    <a:gradFill>
                      <a:gsLst>
                        <a:gs pos="14679">
                          <a:srgbClr val="FFFFFF"/>
                        </a:gs>
                        <a:gs pos="38000">
                          <a:srgbClr val="FFFFFF"/>
                        </a:gs>
                      </a:gsLst>
                      <a:lin ang="5400000" scaled="1"/>
                    </a:gradFill>
                  </a:endParaRPr>
                </a:p>
              </p:txBody>
            </p:sp>
            <p:sp>
              <p:nvSpPr>
                <p:cNvPr id="13" name="Freeform 138"/>
                <p:cNvSpPr>
                  <a:spLocks noChangeAspect="1" noEditPoints="1"/>
                </p:cNvSpPr>
                <p:nvPr/>
              </p:nvSpPr>
              <p:spPr bwMode="auto">
                <a:xfrm>
                  <a:off x="5654435" y="1943735"/>
                  <a:ext cx="74991" cy="145272"/>
                </a:xfrm>
                <a:custGeom>
                  <a:avLst/>
                  <a:gdLst>
                    <a:gd name="T0" fmla="*/ 427 w 463"/>
                    <a:gd name="T1" fmla="*/ 0 h 773"/>
                    <a:gd name="T2" fmla="*/ 42 w 463"/>
                    <a:gd name="T3" fmla="*/ 0 h 773"/>
                    <a:gd name="T4" fmla="*/ 0 w 463"/>
                    <a:gd name="T5" fmla="*/ 35 h 773"/>
                    <a:gd name="T6" fmla="*/ 0 w 463"/>
                    <a:gd name="T7" fmla="*/ 733 h 773"/>
                    <a:gd name="T8" fmla="*/ 42 w 463"/>
                    <a:gd name="T9" fmla="*/ 773 h 773"/>
                    <a:gd name="T10" fmla="*/ 427 w 463"/>
                    <a:gd name="T11" fmla="*/ 773 h 773"/>
                    <a:gd name="T12" fmla="*/ 463 w 463"/>
                    <a:gd name="T13" fmla="*/ 733 h 773"/>
                    <a:gd name="T14" fmla="*/ 463 w 463"/>
                    <a:gd name="T15" fmla="*/ 35 h 773"/>
                    <a:gd name="T16" fmla="*/ 427 w 463"/>
                    <a:gd name="T17" fmla="*/ 0 h 773"/>
                    <a:gd name="T18" fmla="*/ 152 w 463"/>
                    <a:gd name="T19" fmla="*/ 730 h 773"/>
                    <a:gd name="T20" fmla="*/ 139 w 463"/>
                    <a:gd name="T21" fmla="*/ 743 h 773"/>
                    <a:gd name="T22" fmla="*/ 112 w 463"/>
                    <a:gd name="T23" fmla="*/ 743 h 773"/>
                    <a:gd name="T24" fmla="*/ 99 w 463"/>
                    <a:gd name="T25" fmla="*/ 730 h 773"/>
                    <a:gd name="T26" fmla="*/ 99 w 463"/>
                    <a:gd name="T27" fmla="*/ 722 h 773"/>
                    <a:gd name="T28" fmla="*/ 112 w 463"/>
                    <a:gd name="T29" fmla="*/ 709 h 773"/>
                    <a:gd name="T30" fmla="*/ 139 w 463"/>
                    <a:gd name="T31" fmla="*/ 709 h 773"/>
                    <a:gd name="T32" fmla="*/ 152 w 463"/>
                    <a:gd name="T33" fmla="*/ 722 h 773"/>
                    <a:gd name="T34" fmla="*/ 152 w 463"/>
                    <a:gd name="T35" fmla="*/ 730 h 773"/>
                    <a:gd name="T36" fmla="*/ 263 w 463"/>
                    <a:gd name="T37" fmla="*/ 724 h 773"/>
                    <a:gd name="T38" fmla="*/ 247 w 463"/>
                    <a:gd name="T39" fmla="*/ 743 h 773"/>
                    <a:gd name="T40" fmla="*/ 219 w 463"/>
                    <a:gd name="T41" fmla="*/ 743 h 773"/>
                    <a:gd name="T42" fmla="*/ 202 w 463"/>
                    <a:gd name="T43" fmla="*/ 724 h 773"/>
                    <a:gd name="T44" fmla="*/ 202 w 463"/>
                    <a:gd name="T45" fmla="*/ 716 h 773"/>
                    <a:gd name="T46" fmla="*/ 219 w 463"/>
                    <a:gd name="T47" fmla="*/ 699 h 773"/>
                    <a:gd name="T48" fmla="*/ 247 w 463"/>
                    <a:gd name="T49" fmla="*/ 699 h 773"/>
                    <a:gd name="T50" fmla="*/ 263 w 463"/>
                    <a:gd name="T51" fmla="*/ 716 h 773"/>
                    <a:gd name="T52" fmla="*/ 263 w 463"/>
                    <a:gd name="T53" fmla="*/ 724 h 773"/>
                    <a:gd name="T54" fmla="*/ 366 w 463"/>
                    <a:gd name="T55" fmla="*/ 730 h 773"/>
                    <a:gd name="T56" fmla="*/ 354 w 463"/>
                    <a:gd name="T57" fmla="*/ 743 h 773"/>
                    <a:gd name="T58" fmla="*/ 326 w 463"/>
                    <a:gd name="T59" fmla="*/ 743 h 773"/>
                    <a:gd name="T60" fmla="*/ 314 w 463"/>
                    <a:gd name="T61" fmla="*/ 730 h 773"/>
                    <a:gd name="T62" fmla="*/ 314 w 463"/>
                    <a:gd name="T63" fmla="*/ 722 h 773"/>
                    <a:gd name="T64" fmla="*/ 326 w 463"/>
                    <a:gd name="T65" fmla="*/ 709 h 773"/>
                    <a:gd name="T66" fmla="*/ 354 w 463"/>
                    <a:gd name="T67" fmla="*/ 709 h 773"/>
                    <a:gd name="T68" fmla="*/ 366 w 463"/>
                    <a:gd name="T69" fmla="*/ 722 h 773"/>
                    <a:gd name="T70" fmla="*/ 366 w 463"/>
                    <a:gd name="T71" fmla="*/ 730 h 773"/>
                    <a:gd name="T72" fmla="*/ 417 w 463"/>
                    <a:gd name="T73" fmla="*/ 644 h 773"/>
                    <a:gd name="T74" fmla="*/ 394 w 463"/>
                    <a:gd name="T75" fmla="*/ 671 h 773"/>
                    <a:gd name="T76" fmla="*/ 74 w 463"/>
                    <a:gd name="T77" fmla="*/ 671 h 773"/>
                    <a:gd name="T78" fmla="*/ 49 w 463"/>
                    <a:gd name="T79" fmla="*/ 644 h 773"/>
                    <a:gd name="T80" fmla="*/ 49 w 463"/>
                    <a:gd name="T81" fmla="*/ 67 h 773"/>
                    <a:gd name="T82" fmla="*/ 74 w 463"/>
                    <a:gd name="T83" fmla="*/ 46 h 773"/>
                    <a:gd name="T84" fmla="*/ 394 w 463"/>
                    <a:gd name="T85" fmla="*/ 46 h 773"/>
                    <a:gd name="T86" fmla="*/ 417 w 463"/>
                    <a:gd name="T87" fmla="*/ 67 h 773"/>
                    <a:gd name="T88" fmla="*/ 417 w 463"/>
                    <a:gd name="T89" fmla="*/ 644 h 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63" h="773">
                      <a:moveTo>
                        <a:pt x="427" y="0"/>
                      </a:moveTo>
                      <a:cubicBezTo>
                        <a:pt x="42" y="0"/>
                        <a:pt x="42" y="0"/>
                        <a:pt x="42" y="0"/>
                      </a:cubicBezTo>
                      <a:cubicBezTo>
                        <a:pt x="19" y="0"/>
                        <a:pt x="0" y="17"/>
                        <a:pt x="0" y="35"/>
                      </a:cubicBezTo>
                      <a:cubicBezTo>
                        <a:pt x="0" y="733"/>
                        <a:pt x="0" y="733"/>
                        <a:pt x="0" y="733"/>
                      </a:cubicBezTo>
                      <a:cubicBezTo>
                        <a:pt x="0" y="756"/>
                        <a:pt x="17" y="773"/>
                        <a:pt x="42" y="773"/>
                      </a:cubicBezTo>
                      <a:cubicBezTo>
                        <a:pt x="427" y="773"/>
                        <a:pt x="427" y="773"/>
                        <a:pt x="427" y="773"/>
                      </a:cubicBezTo>
                      <a:cubicBezTo>
                        <a:pt x="448" y="773"/>
                        <a:pt x="463" y="756"/>
                        <a:pt x="463" y="733"/>
                      </a:cubicBezTo>
                      <a:cubicBezTo>
                        <a:pt x="463" y="35"/>
                        <a:pt x="463" y="35"/>
                        <a:pt x="463" y="35"/>
                      </a:cubicBezTo>
                      <a:cubicBezTo>
                        <a:pt x="463" y="19"/>
                        <a:pt x="451" y="0"/>
                        <a:pt x="427" y="0"/>
                      </a:cubicBezTo>
                      <a:close/>
                      <a:moveTo>
                        <a:pt x="152" y="730"/>
                      </a:moveTo>
                      <a:cubicBezTo>
                        <a:pt x="152" y="737"/>
                        <a:pt x="146" y="743"/>
                        <a:pt x="139" y="743"/>
                      </a:cubicBezTo>
                      <a:cubicBezTo>
                        <a:pt x="112" y="743"/>
                        <a:pt x="112" y="743"/>
                        <a:pt x="112" y="743"/>
                      </a:cubicBezTo>
                      <a:cubicBezTo>
                        <a:pt x="106" y="743"/>
                        <a:pt x="99" y="737"/>
                        <a:pt x="99" y="730"/>
                      </a:cubicBezTo>
                      <a:cubicBezTo>
                        <a:pt x="99" y="722"/>
                        <a:pt x="99" y="722"/>
                        <a:pt x="99" y="722"/>
                      </a:cubicBezTo>
                      <a:cubicBezTo>
                        <a:pt x="99" y="714"/>
                        <a:pt x="106" y="709"/>
                        <a:pt x="112" y="709"/>
                      </a:cubicBezTo>
                      <a:cubicBezTo>
                        <a:pt x="139" y="709"/>
                        <a:pt x="139" y="709"/>
                        <a:pt x="139" y="709"/>
                      </a:cubicBezTo>
                      <a:cubicBezTo>
                        <a:pt x="146" y="709"/>
                        <a:pt x="152" y="714"/>
                        <a:pt x="152" y="722"/>
                      </a:cubicBezTo>
                      <a:cubicBezTo>
                        <a:pt x="152" y="730"/>
                        <a:pt x="152" y="730"/>
                        <a:pt x="152" y="730"/>
                      </a:cubicBezTo>
                      <a:close/>
                      <a:moveTo>
                        <a:pt x="263" y="724"/>
                      </a:moveTo>
                      <a:cubicBezTo>
                        <a:pt x="263" y="735"/>
                        <a:pt x="255" y="743"/>
                        <a:pt x="247" y="743"/>
                      </a:cubicBezTo>
                      <a:cubicBezTo>
                        <a:pt x="219" y="743"/>
                        <a:pt x="219" y="743"/>
                        <a:pt x="219" y="743"/>
                      </a:cubicBezTo>
                      <a:cubicBezTo>
                        <a:pt x="211" y="743"/>
                        <a:pt x="202" y="735"/>
                        <a:pt x="202" y="724"/>
                      </a:cubicBezTo>
                      <a:cubicBezTo>
                        <a:pt x="202" y="716"/>
                        <a:pt x="202" y="716"/>
                        <a:pt x="202" y="716"/>
                      </a:cubicBezTo>
                      <a:cubicBezTo>
                        <a:pt x="202" y="705"/>
                        <a:pt x="209" y="699"/>
                        <a:pt x="219" y="699"/>
                      </a:cubicBezTo>
                      <a:cubicBezTo>
                        <a:pt x="247" y="699"/>
                        <a:pt x="247" y="699"/>
                        <a:pt x="247" y="699"/>
                      </a:cubicBezTo>
                      <a:cubicBezTo>
                        <a:pt x="255" y="699"/>
                        <a:pt x="263" y="705"/>
                        <a:pt x="263" y="716"/>
                      </a:cubicBezTo>
                      <a:cubicBezTo>
                        <a:pt x="263" y="724"/>
                        <a:pt x="263" y="724"/>
                        <a:pt x="263" y="724"/>
                      </a:cubicBezTo>
                      <a:close/>
                      <a:moveTo>
                        <a:pt x="366" y="730"/>
                      </a:moveTo>
                      <a:cubicBezTo>
                        <a:pt x="366" y="737"/>
                        <a:pt x="360" y="743"/>
                        <a:pt x="354" y="743"/>
                      </a:cubicBezTo>
                      <a:cubicBezTo>
                        <a:pt x="326" y="743"/>
                        <a:pt x="326" y="743"/>
                        <a:pt x="326" y="743"/>
                      </a:cubicBezTo>
                      <a:cubicBezTo>
                        <a:pt x="320" y="743"/>
                        <a:pt x="314" y="737"/>
                        <a:pt x="314" y="730"/>
                      </a:cubicBezTo>
                      <a:cubicBezTo>
                        <a:pt x="314" y="722"/>
                        <a:pt x="314" y="722"/>
                        <a:pt x="314" y="722"/>
                      </a:cubicBezTo>
                      <a:cubicBezTo>
                        <a:pt x="314" y="714"/>
                        <a:pt x="320" y="709"/>
                        <a:pt x="326" y="709"/>
                      </a:cubicBezTo>
                      <a:cubicBezTo>
                        <a:pt x="354" y="709"/>
                        <a:pt x="354" y="709"/>
                        <a:pt x="354" y="709"/>
                      </a:cubicBezTo>
                      <a:cubicBezTo>
                        <a:pt x="360" y="709"/>
                        <a:pt x="366" y="714"/>
                        <a:pt x="366" y="722"/>
                      </a:cubicBezTo>
                      <a:cubicBezTo>
                        <a:pt x="366" y="730"/>
                        <a:pt x="366" y="730"/>
                        <a:pt x="366" y="730"/>
                      </a:cubicBezTo>
                      <a:close/>
                      <a:moveTo>
                        <a:pt x="417" y="644"/>
                      </a:moveTo>
                      <a:cubicBezTo>
                        <a:pt x="417" y="657"/>
                        <a:pt x="409" y="671"/>
                        <a:pt x="394" y="671"/>
                      </a:cubicBezTo>
                      <a:cubicBezTo>
                        <a:pt x="74" y="671"/>
                        <a:pt x="74" y="671"/>
                        <a:pt x="74" y="671"/>
                      </a:cubicBezTo>
                      <a:cubicBezTo>
                        <a:pt x="59" y="671"/>
                        <a:pt x="49" y="659"/>
                        <a:pt x="49" y="644"/>
                      </a:cubicBezTo>
                      <a:cubicBezTo>
                        <a:pt x="49" y="67"/>
                        <a:pt x="49" y="67"/>
                        <a:pt x="49" y="67"/>
                      </a:cubicBezTo>
                      <a:cubicBezTo>
                        <a:pt x="49" y="50"/>
                        <a:pt x="61" y="46"/>
                        <a:pt x="74" y="46"/>
                      </a:cubicBezTo>
                      <a:cubicBezTo>
                        <a:pt x="394" y="46"/>
                        <a:pt x="394" y="46"/>
                        <a:pt x="394" y="46"/>
                      </a:cubicBezTo>
                      <a:cubicBezTo>
                        <a:pt x="404" y="46"/>
                        <a:pt x="417" y="48"/>
                        <a:pt x="417" y="67"/>
                      </a:cubicBezTo>
                      <a:cubicBezTo>
                        <a:pt x="417" y="644"/>
                        <a:pt x="417" y="644"/>
                        <a:pt x="417" y="644"/>
                      </a:cubicBezTo>
                      <a:close/>
                    </a:path>
                  </a:pathLst>
                </a:custGeom>
                <a:grpFill/>
                <a:ln>
                  <a:noFill/>
                </a:ln>
              </p:spPr>
              <p:txBody>
                <a:bodyPr vert="horz" wrap="square" lIns="93260" tIns="46630" rIns="93260" bIns="46630" numCol="1" anchor="t" anchorCtr="0" compatLnSpc="1">
                  <a:prstTxWarp prst="textNoShape">
                    <a:avLst/>
                  </a:prstTxWarp>
                </a:bodyPr>
                <a:lstStyle/>
                <a:p>
                  <a:pPr defTabSz="932559"/>
                  <a:endParaRPr lang="en-US" sz="1836">
                    <a:gradFill>
                      <a:gsLst>
                        <a:gs pos="14679">
                          <a:srgbClr val="FFFFFF"/>
                        </a:gs>
                        <a:gs pos="38000">
                          <a:srgbClr val="FFFFFF"/>
                        </a:gs>
                      </a:gsLst>
                      <a:lin ang="5400000" scaled="1"/>
                    </a:gradFill>
                  </a:endParaRPr>
                </a:p>
              </p:txBody>
            </p:sp>
          </p:grpSp>
          <p:sp>
            <p:nvSpPr>
              <p:cNvPr id="45" name="Oval 44"/>
              <p:cNvSpPr/>
              <p:nvPr/>
            </p:nvSpPr>
            <p:spPr bwMode="auto">
              <a:xfrm>
                <a:off x="3017422" y="1690125"/>
                <a:ext cx="749787" cy="769064"/>
              </a:xfrm>
              <a:prstGeom prst="ellipse">
                <a:avLst/>
              </a:prstGeom>
              <a:noFill/>
              <a:ln w="19050">
                <a:solidFill>
                  <a:schemeClr val="tx1"/>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lnSpc>
                    <a:spcPct val="90000"/>
                  </a:lnSpc>
                  <a:spcBef>
                    <a:spcPct val="0"/>
                  </a:spcBef>
                  <a:spcAft>
                    <a:spcPct val="0"/>
                  </a:spcAft>
                </a:pPr>
                <a:endParaRPr lang="en-US" sz="2040" spc="-51" dirty="0">
                  <a:gradFill>
                    <a:gsLst>
                      <a:gs pos="14679">
                        <a:srgbClr val="FFFFFF"/>
                      </a:gs>
                      <a:gs pos="38000">
                        <a:srgbClr val="FFFFFF"/>
                      </a:gs>
                    </a:gsLst>
                    <a:lin ang="5400000" scaled="1"/>
                  </a:gradFill>
                </a:endParaRPr>
              </a:p>
            </p:txBody>
          </p:sp>
        </p:grpSp>
        <p:sp>
          <p:nvSpPr>
            <p:cNvPr id="7" name="Rectangle 6"/>
            <p:cNvSpPr/>
            <p:nvPr/>
          </p:nvSpPr>
          <p:spPr>
            <a:xfrm>
              <a:off x="3946781" y="1754842"/>
              <a:ext cx="1851789" cy="523220"/>
            </a:xfrm>
            <a:prstGeom prst="rect">
              <a:avLst/>
            </a:prstGeom>
          </p:spPr>
          <p:txBody>
            <a:bodyPr wrap="none">
              <a:spAutoFit/>
            </a:bodyPr>
            <a:lstStyle/>
            <a:p>
              <a:pPr defTabSz="932289"/>
              <a:r>
                <a:rPr lang="en-US" sz="2700" dirty="0">
                  <a:gradFill>
                    <a:gsLst>
                      <a:gs pos="14679">
                        <a:srgbClr val="FFFFFF"/>
                      </a:gs>
                      <a:gs pos="38000">
                        <a:srgbClr val="FFFFFF"/>
                      </a:gs>
                    </a:gsLst>
                    <a:lin ang="5400000" scaled="1"/>
                  </a:gradFill>
                  <a:latin typeface="Segoe UI Light"/>
                </a:rPr>
                <a:t>Client apps</a:t>
              </a:r>
            </a:p>
          </p:txBody>
        </p:sp>
      </p:grpSp>
      <p:sp>
        <p:nvSpPr>
          <p:cNvPr id="28" name="Rectangle 27"/>
          <p:cNvSpPr/>
          <p:nvPr/>
        </p:nvSpPr>
        <p:spPr bwMode="auto">
          <a:xfrm>
            <a:off x="2815339" y="5200678"/>
            <a:ext cx="7545926" cy="1268384"/>
          </a:xfrm>
          <a:prstGeom prst="rect">
            <a:avLst/>
          </a:prstGeom>
          <a:solidFill>
            <a:srgbClr val="68217A"/>
          </a:solidFill>
          <a:ln w="25400" cap="flat" cmpd="sng" algn="ctr">
            <a:noFill/>
            <a:prstDash val="solid"/>
            <a:headEnd type="none" w="med" len="med"/>
            <a:tailEnd type="none" w="med" len="med"/>
          </a:ln>
          <a:effectLst/>
        </p:spPr>
        <p:txBody>
          <a:bodyPr vert="horz" wrap="square" lIns="746083" tIns="45690" rIns="91374" bIns="73099" numCol="1" rtlCol="0" anchor="t" anchorCtr="0" compatLnSpc="1">
            <a:prstTxWarp prst="textNoShape">
              <a:avLst/>
            </a:prstTxWarp>
          </a:bodyPr>
          <a:lstStyle/>
          <a:p>
            <a:pPr defTabSz="932289"/>
            <a:endParaRPr lang="en-US" sz="2448" dirty="0">
              <a:gradFill>
                <a:gsLst>
                  <a:gs pos="14679">
                    <a:srgbClr val="FFFFFF"/>
                  </a:gs>
                  <a:gs pos="38000">
                    <a:srgbClr val="FFFFFF"/>
                  </a:gs>
                </a:gsLst>
                <a:lin ang="5400000" scaled="1"/>
              </a:gradFill>
              <a:latin typeface="Segoe UI Light"/>
            </a:endParaRPr>
          </a:p>
        </p:txBody>
      </p:sp>
      <p:grpSp>
        <p:nvGrpSpPr>
          <p:cNvPr id="54" name="Group 53"/>
          <p:cNvGrpSpPr/>
          <p:nvPr/>
        </p:nvGrpSpPr>
        <p:grpSpPr>
          <a:xfrm>
            <a:off x="3631207" y="5667863"/>
            <a:ext cx="1944568" cy="724999"/>
            <a:chOff x="3631207" y="5667863"/>
            <a:chExt cx="1944568" cy="724999"/>
          </a:xfrm>
        </p:grpSpPr>
        <p:sp>
          <p:nvSpPr>
            <p:cNvPr id="37" name="Rectangle 36"/>
            <p:cNvSpPr/>
            <p:nvPr/>
          </p:nvSpPr>
          <p:spPr>
            <a:xfrm>
              <a:off x="3631207" y="5913636"/>
              <a:ext cx="1944568" cy="479226"/>
            </a:xfrm>
            <a:prstGeom prst="rect">
              <a:avLst/>
            </a:prstGeom>
          </p:spPr>
          <p:txBody>
            <a:bodyPr wrap="none">
              <a:spAutoFit/>
            </a:bodyPr>
            <a:lstStyle/>
            <a:p>
              <a:pPr marL="0" lvl="1" defTabSz="932289">
                <a:lnSpc>
                  <a:spcPct val="90000"/>
                </a:lnSpc>
                <a:spcAft>
                  <a:spcPts val="340"/>
                </a:spcAft>
                <a:defRPr/>
              </a:pPr>
              <a:r>
                <a:rPr lang="en-US" sz="1224" dirty="0">
                  <a:solidFill>
                    <a:srgbClr val="FFFFFF"/>
                  </a:solidFill>
                  <a:latin typeface="Segoe UI Light"/>
                </a:rPr>
                <a:t>Next gen JIT </a:t>
              </a:r>
              <a:r>
                <a:rPr lang="en-US" sz="1071" dirty="0">
                  <a:solidFill>
                    <a:srgbClr val="FFFFFF"/>
                  </a:solidFill>
                  <a:latin typeface="Segoe UI Light"/>
                </a:rPr>
                <a:t>(“RyuJIT”)</a:t>
              </a:r>
            </a:p>
            <a:p>
              <a:pPr marL="0" lvl="1" defTabSz="932289">
                <a:lnSpc>
                  <a:spcPct val="90000"/>
                </a:lnSpc>
                <a:spcAft>
                  <a:spcPts val="340"/>
                </a:spcAft>
                <a:defRPr/>
              </a:pPr>
              <a:r>
                <a:rPr lang="en-US" sz="1224" dirty="0">
                  <a:solidFill>
                    <a:srgbClr val="FFFFFF"/>
                  </a:solidFill>
                  <a:latin typeface="Segoe UI Light"/>
                </a:rPr>
                <a:t>SIMD (Data Parallelization)</a:t>
              </a:r>
            </a:p>
          </p:txBody>
        </p:sp>
        <p:sp>
          <p:nvSpPr>
            <p:cNvPr id="38" name="Rectangle 37"/>
            <p:cNvSpPr/>
            <p:nvPr/>
          </p:nvSpPr>
          <p:spPr>
            <a:xfrm>
              <a:off x="3631207" y="5667863"/>
              <a:ext cx="1033054" cy="324695"/>
            </a:xfrm>
            <a:prstGeom prst="rect">
              <a:avLst/>
            </a:prstGeom>
          </p:spPr>
          <p:txBody>
            <a:bodyPr wrap="square">
              <a:spAutoFit/>
            </a:bodyPr>
            <a:lstStyle/>
            <a:p>
              <a:pPr marL="0" lvl="1" defTabSz="932289">
                <a:lnSpc>
                  <a:spcPct val="90000"/>
                </a:lnSpc>
                <a:spcAft>
                  <a:spcPts val="340"/>
                </a:spcAft>
                <a:defRPr/>
              </a:pPr>
              <a:r>
                <a:rPr lang="en-US" sz="1632" b="1" dirty="0">
                  <a:solidFill>
                    <a:srgbClr val="FFFFFF"/>
                  </a:solidFill>
                </a:rPr>
                <a:t>Runtime</a:t>
              </a:r>
            </a:p>
          </p:txBody>
        </p:sp>
      </p:grpSp>
      <p:grpSp>
        <p:nvGrpSpPr>
          <p:cNvPr id="53" name="Group 52"/>
          <p:cNvGrpSpPr/>
          <p:nvPr/>
        </p:nvGrpSpPr>
        <p:grpSpPr>
          <a:xfrm>
            <a:off x="5954092" y="5667863"/>
            <a:ext cx="2354146" cy="724999"/>
            <a:chOff x="5954092" y="5667863"/>
            <a:chExt cx="2354146" cy="724999"/>
          </a:xfrm>
        </p:grpSpPr>
        <p:sp>
          <p:nvSpPr>
            <p:cNvPr id="39" name="Rectangle 38"/>
            <p:cNvSpPr/>
            <p:nvPr/>
          </p:nvSpPr>
          <p:spPr>
            <a:xfrm>
              <a:off x="5954092" y="5667863"/>
              <a:ext cx="1164581" cy="318357"/>
            </a:xfrm>
            <a:prstGeom prst="rect">
              <a:avLst/>
            </a:prstGeom>
          </p:spPr>
          <p:txBody>
            <a:bodyPr wrap="square">
              <a:spAutoFit/>
            </a:bodyPr>
            <a:lstStyle/>
            <a:p>
              <a:pPr marL="0" lvl="1" defTabSz="932289">
                <a:lnSpc>
                  <a:spcPct val="90000"/>
                </a:lnSpc>
                <a:spcAft>
                  <a:spcPts val="340"/>
                </a:spcAft>
                <a:defRPr/>
              </a:pPr>
              <a:r>
                <a:rPr lang="en-US" sz="1632" b="1" dirty="0">
                  <a:solidFill>
                    <a:srgbClr val="FFFFFF"/>
                  </a:solidFill>
                </a:rPr>
                <a:t>Compilers</a:t>
              </a:r>
            </a:p>
          </p:txBody>
        </p:sp>
        <p:sp>
          <p:nvSpPr>
            <p:cNvPr id="43" name="Rectangle 42"/>
            <p:cNvSpPr/>
            <p:nvPr/>
          </p:nvSpPr>
          <p:spPr>
            <a:xfrm>
              <a:off x="5954092" y="5913636"/>
              <a:ext cx="2354146" cy="479226"/>
            </a:xfrm>
            <a:prstGeom prst="rect">
              <a:avLst/>
            </a:prstGeom>
          </p:spPr>
          <p:txBody>
            <a:bodyPr wrap="none">
              <a:spAutoFit/>
            </a:bodyPr>
            <a:lstStyle/>
            <a:p>
              <a:pPr marL="0" lvl="1" defTabSz="932289">
                <a:lnSpc>
                  <a:spcPct val="90000"/>
                </a:lnSpc>
                <a:spcAft>
                  <a:spcPts val="340"/>
                </a:spcAft>
              </a:pPr>
              <a:r>
                <a:rPr lang="en-US" sz="1224" dirty="0">
                  <a:solidFill>
                    <a:srgbClr val="FFFFFF"/>
                  </a:solidFill>
                  <a:latin typeface="Segoe UI Light"/>
                </a:rPr>
                <a:t>.NET Compiler Platform </a:t>
              </a:r>
              <a:r>
                <a:rPr lang="en-US" sz="1071" dirty="0">
                  <a:solidFill>
                    <a:srgbClr val="FFFFFF"/>
                  </a:solidFill>
                  <a:latin typeface="Segoe UI Light"/>
                </a:rPr>
                <a:t>(“Roslyn”)</a:t>
              </a:r>
            </a:p>
            <a:p>
              <a:pPr marL="0" lvl="1" defTabSz="932289">
                <a:lnSpc>
                  <a:spcPct val="90000"/>
                </a:lnSpc>
                <a:spcAft>
                  <a:spcPts val="340"/>
                </a:spcAft>
              </a:pPr>
              <a:r>
                <a:rPr lang="en-US" sz="1224" dirty="0">
                  <a:solidFill>
                    <a:srgbClr val="FFFFFF"/>
                  </a:solidFill>
                  <a:latin typeface="Segoe UI Light"/>
                </a:rPr>
                <a:t>Languages innovation</a:t>
              </a:r>
            </a:p>
          </p:txBody>
        </p:sp>
      </p:grpSp>
      <p:grpSp>
        <p:nvGrpSpPr>
          <p:cNvPr id="52" name="Group 51"/>
          <p:cNvGrpSpPr/>
          <p:nvPr/>
        </p:nvGrpSpPr>
        <p:grpSpPr>
          <a:xfrm>
            <a:off x="8627482" y="5667863"/>
            <a:ext cx="1334417" cy="724999"/>
            <a:chOff x="8627482" y="5667863"/>
            <a:chExt cx="1334417" cy="724999"/>
          </a:xfrm>
        </p:grpSpPr>
        <p:sp>
          <p:nvSpPr>
            <p:cNvPr id="44" name="Rectangle 43"/>
            <p:cNvSpPr/>
            <p:nvPr/>
          </p:nvSpPr>
          <p:spPr>
            <a:xfrm>
              <a:off x="8627482" y="5913636"/>
              <a:ext cx="1334417" cy="479226"/>
            </a:xfrm>
            <a:prstGeom prst="rect">
              <a:avLst/>
            </a:prstGeom>
          </p:spPr>
          <p:txBody>
            <a:bodyPr wrap="none">
              <a:spAutoFit/>
            </a:bodyPr>
            <a:lstStyle/>
            <a:p>
              <a:pPr marL="0" lvl="1" defTabSz="932289">
                <a:lnSpc>
                  <a:spcPct val="90000"/>
                </a:lnSpc>
                <a:spcAft>
                  <a:spcPts val="340"/>
                </a:spcAft>
                <a:defRPr/>
              </a:pPr>
              <a:r>
                <a:rPr lang="en-US" sz="1224" dirty="0">
                  <a:solidFill>
                    <a:srgbClr val="FFFFFF"/>
                  </a:solidFill>
                  <a:latin typeface="Segoe UI Light"/>
                </a:rPr>
                <a:t>BCL and PCL</a:t>
              </a:r>
            </a:p>
            <a:p>
              <a:pPr marL="0" lvl="1" defTabSz="932289">
                <a:lnSpc>
                  <a:spcPct val="90000"/>
                </a:lnSpc>
                <a:spcAft>
                  <a:spcPts val="340"/>
                </a:spcAft>
                <a:defRPr/>
              </a:pPr>
              <a:r>
                <a:rPr lang="en-US" sz="1224" dirty="0">
                  <a:solidFill>
                    <a:srgbClr val="FFFFFF"/>
                  </a:solidFill>
                  <a:latin typeface="Segoe UI Light"/>
                </a:rPr>
                <a:t>Entity Framework</a:t>
              </a:r>
            </a:p>
          </p:txBody>
        </p:sp>
        <p:sp>
          <p:nvSpPr>
            <p:cNvPr id="46" name="Rectangle 45"/>
            <p:cNvSpPr/>
            <p:nvPr/>
          </p:nvSpPr>
          <p:spPr>
            <a:xfrm>
              <a:off x="8627482" y="5667863"/>
              <a:ext cx="1033054" cy="318357"/>
            </a:xfrm>
            <a:prstGeom prst="rect">
              <a:avLst/>
            </a:prstGeom>
          </p:spPr>
          <p:txBody>
            <a:bodyPr wrap="square">
              <a:spAutoFit/>
            </a:bodyPr>
            <a:lstStyle/>
            <a:p>
              <a:pPr marL="0" lvl="1" defTabSz="932289">
                <a:lnSpc>
                  <a:spcPct val="90000"/>
                </a:lnSpc>
                <a:spcAft>
                  <a:spcPts val="340"/>
                </a:spcAft>
                <a:defRPr/>
              </a:pPr>
              <a:r>
                <a:rPr lang="en-US" sz="1632" b="1" dirty="0">
                  <a:solidFill>
                    <a:srgbClr val="FFFFFF"/>
                  </a:solidFill>
                </a:rPr>
                <a:t>Libraries</a:t>
              </a:r>
            </a:p>
          </p:txBody>
        </p:sp>
      </p:grpSp>
      <p:grpSp>
        <p:nvGrpSpPr>
          <p:cNvPr id="55" name="Group 54"/>
          <p:cNvGrpSpPr/>
          <p:nvPr/>
        </p:nvGrpSpPr>
        <p:grpSpPr>
          <a:xfrm>
            <a:off x="2941637" y="5214201"/>
            <a:ext cx="2052004" cy="523220"/>
            <a:chOff x="2941637" y="5214201"/>
            <a:chExt cx="2052004" cy="523220"/>
          </a:xfrm>
        </p:grpSpPr>
        <p:grpSp>
          <p:nvGrpSpPr>
            <p:cNvPr id="33" name="Group 32"/>
            <p:cNvGrpSpPr/>
            <p:nvPr/>
          </p:nvGrpSpPr>
          <p:grpSpPr>
            <a:xfrm>
              <a:off x="2941637" y="5301944"/>
              <a:ext cx="402453" cy="328918"/>
              <a:chOff x="9061629" y="5706715"/>
              <a:chExt cx="380421" cy="310912"/>
            </a:xfrm>
          </p:grpSpPr>
          <p:sp>
            <p:nvSpPr>
              <p:cNvPr id="34" name="Freeform 86"/>
              <p:cNvSpPr>
                <a:spLocks noEditPoints="1"/>
              </p:cNvSpPr>
              <p:nvPr/>
            </p:nvSpPr>
            <p:spPr bwMode="black">
              <a:xfrm>
                <a:off x="9061629" y="5737038"/>
                <a:ext cx="277768" cy="280589"/>
              </a:xfrm>
              <a:custGeom>
                <a:avLst/>
                <a:gdLst>
                  <a:gd name="T0" fmla="*/ 287 w 292"/>
                  <a:gd name="T1" fmla="*/ 113 h 294"/>
                  <a:gd name="T2" fmla="*/ 239 w 292"/>
                  <a:gd name="T3" fmla="*/ 105 h 294"/>
                  <a:gd name="T4" fmla="*/ 252 w 292"/>
                  <a:gd name="T5" fmla="*/ 58 h 294"/>
                  <a:gd name="T6" fmla="*/ 229 w 292"/>
                  <a:gd name="T7" fmla="*/ 32 h 294"/>
                  <a:gd name="T8" fmla="*/ 187 w 292"/>
                  <a:gd name="T9" fmla="*/ 57 h 294"/>
                  <a:gd name="T10" fmla="*/ 167 w 292"/>
                  <a:gd name="T11" fmla="*/ 6 h 294"/>
                  <a:gd name="T12" fmla="*/ 132 w 292"/>
                  <a:gd name="T13" fmla="*/ 0 h 294"/>
                  <a:gd name="T14" fmla="*/ 115 w 292"/>
                  <a:gd name="T15" fmla="*/ 53 h 294"/>
                  <a:gd name="T16" fmla="*/ 72 w 292"/>
                  <a:gd name="T17" fmla="*/ 31 h 294"/>
                  <a:gd name="T18" fmla="*/ 42 w 292"/>
                  <a:gd name="T19" fmla="*/ 49 h 294"/>
                  <a:gd name="T20" fmla="*/ 59 w 292"/>
                  <a:gd name="T21" fmla="*/ 95 h 294"/>
                  <a:gd name="T22" fmla="*/ 12 w 292"/>
                  <a:gd name="T23" fmla="*/ 107 h 294"/>
                  <a:gd name="T24" fmla="*/ 0 w 292"/>
                  <a:gd name="T25" fmla="*/ 140 h 294"/>
                  <a:gd name="T26" fmla="*/ 43 w 292"/>
                  <a:gd name="T27" fmla="*/ 164 h 294"/>
                  <a:gd name="T28" fmla="*/ 14 w 292"/>
                  <a:gd name="T29" fmla="*/ 204 h 294"/>
                  <a:gd name="T30" fmla="*/ 27 w 292"/>
                  <a:gd name="T31" fmla="*/ 237 h 294"/>
                  <a:gd name="T32" fmla="*/ 75 w 292"/>
                  <a:gd name="T33" fmla="*/ 227 h 294"/>
                  <a:gd name="T34" fmla="*/ 79 w 292"/>
                  <a:gd name="T35" fmla="*/ 276 h 294"/>
                  <a:gd name="T36" fmla="*/ 109 w 292"/>
                  <a:gd name="T37" fmla="*/ 293 h 294"/>
                  <a:gd name="T38" fmla="*/ 140 w 292"/>
                  <a:gd name="T39" fmla="*/ 255 h 294"/>
                  <a:gd name="T40" fmla="*/ 152 w 292"/>
                  <a:gd name="T41" fmla="*/ 255 h 294"/>
                  <a:gd name="T42" fmla="*/ 183 w 292"/>
                  <a:gd name="T43" fmla="*/ 293 h 294"/>
                  <a:gd name="T44" fmla="*/ 213 w 292"/>
                  <a:gd name="T45" fmla="*/ 276 h 294"/>
                  <a:gd name="T46" fmla="*/ 217 w 292"/>
                  <a:gd name="T47" fmla="*/ 227 h 294"/>
                  <a:gd name="T48" fmla="*/ 265 w 292"/>
                  <a:gd name="T49" fmla="*/ 237 h 294"/>
                  <a:gd name="T50" fmla="*/ 278 w 292"/>
                  <a:gd name="T51" fmla="*/ 204 h 294"/>
                  <a:gd name="T52" fmla="*/ 249 w 292"/>
                  <a:gd name="T53" fmla="*/ 164 h 294"/>
                  <a:gd name="T54" fmla="*/ 292 w 292"/>
                  <a:gd name="T55" fmla="*/ 140 h 294"/>
                  <a:gd name="T56" fmla="*/ 187 w 292"/>
                  <a:gd name="T57" fmla="*/ 193 h 294"/>
                  <a:gd name="T58" fmla="*/ 105 w 292"/>
                  <a:gd name="T59" fmla="*/ 193 h 294"/>
                  <a:gd name="T60" fmla="*/ 105 w 292"/>
                  <a:gd name="T61" fmla="*/ 111 h 294"/>
                  <a:gd name="T62" fmla="*/ 187 w 292"/>
                  <a:gd name="T63" fmla="*/ 111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2" h="294">
                    <a:moveTo>
                      <a:pt x="292" y="140"/>
                    </a:moveTo>
                    <a:cubicBezTo>
                      <a:pt x="287" y="113"/>
                      <a:pt x="287" y="113"/>
                      <a:pt x="287" y="113"/>
                    </a:cubicBezTo>
                    <a:cubicBezTo>
                      <a:pt x="286" y="110"/>
                      <a:pt x="284" y="108"/>
                      <a:pt x="280" y="107"/>
                    </a:cubicBezTo>
                    <a:cubicBezTo>
                      <a:pt x="239" y="105"/>
                      <a:pt x="239" y="105"/>
                      <a:pt x="239" y="105"/>
                    </a:cubicBezTo>
                    <a:cubicBezTo>
                      <a:pt x="237" y="102"/>
                      <a:pt x="235" y="98"/>
                      <a:pt x="233" y="95"/>
                    </a:cubicBezTo>
                    <a:cubicBezTo>
                      <a:pt x="252" y="58"/>
                      <a:pt x="252" y="58"/>
                      <a:pt x="252" y="58"/>
                    </a:cubicBezTo>
                    <a:cubicBezTo>
                      <a:pt x="254" y="55"/>
                      <a:pt x="253" y="51"/>
                      <a:pt x="250" y="49"/>
                    </a:cubicBezTo>
                    <a:cubicBezTo>
                      <a:pt x="229" y="32"/>
                      <a:pt x="229" y="32"/>
                      <a:pt x="229" y="32"/>
                    </a:cubicBezTo>
                    <a:cubicBezTo>
                      <a:pt x="227" y="29"/>
                      <a:pt x="223" y="29"/>
                      <a:pt x="220" y="31"/>
                    </a:cubicBezTo>
                    <a:cubicBezTo>
                      <a:pt x="187" y="57"/>
                      <a:pt x="187" y="57"/>
                      <a:pt x="187" y="57"/>
                    </a:cubicBezTo>
                    <a:cubicBezTo>
                      <a:pt x="184" y="55"/>
                      <a:pt x="181" y="54"/>
                      <a:pt x="177" y="53"/>
                    </a:cubicBezTo>
                    <a:cubicBezTo>
                      <a:pt x="167" y="6"/>
                      <a:pt x="167" y="6"/>
                      <a:pt x="167" y="6"/>
                    </a:cubicBezTo>
                    <a:cubicBezTo>
                      <a:pt x="166" y="3"/>
                      <a:pt x="163" y="0"/>
                      <a:pt x="160" y="0"/>
                    </a:cubicBezTo>
                    <a:cubicBezTo>
                      <a:pt x="132" y="0"/>
                      <a:pt x="132" y="0"/>
                      <a:pt x="132" y="0"/>
                    </a:cubicBezTo>
                    <a:cubicBezTo>
                      <a:pt x="129" y="0"/>
                      <a:pt x="126" y="3"/>
                      <a:pt x="125" y="6"/>
                    </a:cubicBezTo>
                    <a:cubicBezTo>
                      <a:pt x="115" y="53"/>
                      <a:pt x="115" y="53"/>
                      <a:pt x="115" y="53"/>
                    </a:cubicBezTo>
                    <a:cubicBezTo>
                      <a:pt x="111" y="54"/>
                      <a:pt x="108" y="55"/>
                      <a:pt x="105" y="57"/>
                    </a:cubicBezTo>
                    <a:cubicBezTo>
                      <a:pt x="72" y="31"/>
                      <a:pt x="72" y="31"/>
                      <a:pt x="72" y="31"/>
                    </a:cubicBezTo>
                    <a:cubicBezTo>
                      <a:pt x="69" y="29"/>
                      <a:pt x="65" y="29"/>
                      <a:pt x="63" y="31"/>
                    </a:cubicBezTo>
                    <a:cubicBezTo>
                      <a:pt x="42" y="49"/>
                      <a:pt x="42" y="49"/>
                      <a:pt x="42" y="49"/>
                    </a:cubicBezTo>
                    <a:cubicBezTo>
                      <a:pt x="39" y="51"/>
                      <a:pt x="39" y="55"/>
                      <a:pt x="40" y="58"/>
                    </a:cubicBezTo>
                    <a:cubicBezTo>
                      <a:pt x="59" y="95"/>
                      <a:pt x="59" y="95"/>
                      <a:pt x="59" y="95"/>
                    </a:cubicBezTo>
                    <a:cubicBezTo>
                      <a:pt x="57" y="98"/>
                      <a:pt x="55" y="102"/>
                      <a:pt x="53" y="105"/>
                    </a:cubicBezTo>
                    <a:cubicBezTo>
                      <a:pt x="12" y="107"/>
                      <a:pt x="12" y="107"/>
                      <a:pt x="12" y="107"/>
                    </a:cubicBezTo>
                    <a:cubicBezTo>
                      <a:pt x="8" y="107"/>
                      <a:pt x="6" y="110"/>
                      <a:pt x="5" y="113"/>
                    </a:cubicBezTo>
                    <a:cubicBezTo>
                      <a:pt x="0" y="140"/>
                      <a:pt x="0" y="140"/>
                      <a:pt x="0" y="140"/>
                    </a:cubicBezTo>
                    <a:cubicBezTo>
                      <a:pt x="0" y="143"/>
                      <a:pt x="1" y="147"/>
                      <a:pt x="4" y="148"/>
                    </a:cubicBezTo>
                    <a:cubicBezTo>
                      <a:pt x="43" y="164"/>
                      <a:pt x="43" y="164"/>
                      <a:pt x="43" y="164"/>
                    </a:cubicBezTo>
                    <a:cubicBezTo>
                      <a:pt x="44" y="168"/>
                      <a:pt x="44" y="172"/>
                      <a:pt x="45" y="176"/>
                    </a:cubicBezTo>
                    <a:cubicBezTo>
                      <a:pt x="14" y="204"/>
                      <a:pt x="14" y="204"/>
                      <a:pt x="14" y="204"/>
                    </a:cubicBezTo>
                    <a:cubicBezTo>
                      <a:pt x="12" y="206"/>
                      <a:pt x="11" y="210"/>
                      <a:pt x="13" y="213"/>
                    </a:cubicBezTo>
                    <a:cubicBezTo>
                      <a:pt x="27" y="237"/>
                      <a:pt x="27" y="237"/>
                      <a:pt x="27" y="237"/>
                    </a:cubicBezTo>
                    <a:cubicBezTo>
                      <a:pt x="28" y="239"/>
                      <a:pt x="32" y="241"/>
                      <a:pt x="35" y="240"/>
                    </a:cubicBezTo>
                    <a:cubicBezTo>
                      <a:pt x="75" y="227"/>
                      <a:pt x="75" y="227"/>
                      <a:pt x="75" y="227"/>
                    </a:cubicBezTo>
                    <a:cubicBezTo>
                      <a:pt x="78" y="230"/>
                      <a:pt x="81" y="233"/>
                      <a:pt x="84" y="235"/>
                    </a:cubicBezTo>
                    <a:cubicBezTo>
                      <a:pt x="79" y="276"/>
                      <a:pt x="79" y="276"/>
                      <a:pt x="79" y="276"/>
                    </a:cubicBezTo>
                    <a:cubicBezTo>
                      <a:pt x="78" y="280"/>
                      <a:pt x="80" y="283"/>
                      <a:pt x="83" y="284"/>
                    </a:cubicBezTo>
                    <a:cubicBezTo>
                      <a:pt x="109" y="293"/>
                      <a:pt x="109" y="293"/>
                      <a:pt x="109" y="293"/>
                    </a:cubicBezTo>
                    <a:cubicBezTo>
                      <a:pt x="112" y="294"/>
                      <a:pt x="116" y="293"/>
                      <a:pt x="118" y="291"/>
                    </a:cubicBezTo>
                    <a:cubicBezTo>
                      <a:pt x="140" y="255"/>
                      <a:pt x="140" y="255"/>
                      <a:pt x="140" y="255"/>
                    </a:cubicBezTo>
                    <a:cubicBezTo>
                      <a:pt x="142" y="255"/>
                      <a:pt x="144" y="256"/>
                      <a:pt x="146" y="256"/>
                    </a:cubicBezTo>
                    <a:cubicBezTo>
                      <a:pt x="148" y="256"/>
                      <a:pt x="150" y="255"/>
                      <a:pt x="152" y="255"/>
                    </a:cubicBezTo>
                    <a:cubicBezTo>
                      <a:pt x="174" y="291"/>
                      <a:pt x="174" y="291"/>
                      <a:pt x="174" y="291"/>
                    </a:cubicBezTo>
                    <a:cubicBezTo>
                      <a:pt x="176" y="293"/>
                      <a:pt x="180" y="294"/>
                      <a:pt x="183" y="293"/>
                    </a:cubicBezTo>
                    <a:cubicBezTo>
                      <a:pt x="209" y="284"/>
                      <a:pt x="209" y="284"/>
                      <a:pt x="209" y="284"/>
                    </a:cubicBezTo>
                    <a:cubicBezTo>
                      <a:pt x="212" y="283"/>
                      <a:pt x="214" y="280"/>
                      <a:pt x="213" y="276"/>
                    </a:cubicBezTo>
                    <a:cubicBezTo>
                      <a:pt x="208" y="235"/>
                      <a:pt x="208" y="235"/>
                      <a:pt x="208" y="235"/>
                    </a:cubicBezTo>
                    <a:cubicBezTo>
                      <a:pt x="211" y="232"/>
                      <a:pt x="214" y="230"/>
                      <a:pt x="217" y="227"/>
                    </a:cubicBezTo>
                    <a:cubicBezTo>
                      <a:pt x="257" y="240"/>
                      <a:pt x="257" y="240"/>
                      <a:pt x="257" y="240"/>
                    </a:cubicBezTo>
                    <a:cubicBezTo>
                      <a:pt x="260" y="241"/>
                      <a:pt x="264" y="239"/>
                      <a:pt x="265" y="237"/>
                    </a:cubicBezTo>
                    <a:cubicBezTo>
                      <a:pt x="279" y="213"/>
                      <a:pt x="279" y="213"/>
                      <a:pt x="279" y="213"/>
                    </a:cubicBezTo>
                    <a:cubicBezTo>
                      <a:pt x="281" y="210"/>
                      <a:pt x="280" y="206"/>
                      <a:pt x="278" y="204"/>
                    </a:cubicBezTo>
                    <a:cubicBezTo>
                      <a:pt x="247" y="176"/>
                      <a:pt x="247" y="176"/>
                      <a:pt x="247" y="176"/>
                    </a:cubicBezTo>
                    <a:cubicBezTo>
                      <a:pt x="248" y="172"/>
                      <a:pt x="248" y="168"/>
                      <a:pt x="249" y="164"/>
                    </a:cubicBezTo>
                    <a:cubicBezTo>
                      <a:pt x="288" y="148"/>
                      <a:pt x="288" y="148"/>
                      <a:pt x="288" y="148"/>
                    </a:cubicBezTo>
                    <a:cubicBezTo>
                      <a:pt x="291" y="147"/>
                      <a:pt x="292" y="144"/>
                      <a:pt x="292" y="140"/>
                    </a:cubicBezTo>
                    <a:close/>
                    <a:moveTo>
                      <a:pt x="204" y="152"/>
                    </a:moveTo>
                    <a:cubicBezTo>
                      <a:pt x="204" y="168"/>
                      <a:pt x="197" y="182"/>
                      <a:pt x="187" y="193"/>
                    </a:cubicBezTo>
                    <a:cubicBezTo>
                      <a:pt x="176" y="203"/>
                      <a:pt x="162" y="210"/>
                      <a:pt x="146" y="210"/>
                    </a:cubicBezTo>
                    <a:cubicBezTo>
                      <a:pt x="130" y="210"/>
                      <a:pt x="116" y="203"/>
                      <a:pt x="105" y="193"/>
                    </a:cubicBezTo>
                    <a:cubicBezTo>
                      <a:pt x="95" y="182"/>
                      <a:pt x="88" y="168"/>
                      <a:pt x="88" y="152"/>
                    </a:cubicBezTo>
                    <a:cubicBezTo>
                      <a:pt x="88" y="136"/>
                      <a:pt x="95" y="121"/>
                      <a:pt x="105" y="111"/>
                    </a:cubicBezTo>
                    <a:cubicBezTo>
                      <a:pt x="116" y="100"/>
                      <a:pt x="130" y="94"/>
                      <a:pt x="146" y="94"/>
                    </a:cubicBezTo>
                    <a:cubicBezTo>
                      <a:pt x="162" y="94"/>
                      <a:pt x="176" y="100"/>
                      <a:pt x="187" y="111"/>
                    </a:cubicBezTo>
                    <a:cubicBezTo>
                      <a:pt x="197" y="121"/>
                      <a:pt x="204" y="136"/>
                      <a:pt x="204" y="15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51024"/>
                <a:endParaRPr lang="en-US" sz="1632">
                  <a:gradFill>
                    <a:gsLst>
                      <a:gs pos="14679">
                        <a:srgbClr val="FFFFFF"/>
                      </a:gs>
                      <a:gs pos="38000">
                        <a:srgbClr val="FFFFFF"/>
                      </a:gs>
                    </a:gsLst>
                    <a:lin ang="5400000" scaled="1"/>
                  </a:gradFill>
                  <a:latin typeface="Segoe UI Light"/>
                </a:endParaRPr>
              </a:p>
            </p:txBody>
          </p:sp>
          <p:sp>
            <p:nvSpPr>
              <p:cNvPr id="35" name="Oval 87"/>
              <p:cNvSpPr>
                <a:spLocks noChangeArrowheads="1"/>
              </p:cNvSpPr>
              <p:nvPr/>
            </p:nvSpPr>
            <p:spPr bwMode="black">
              <a:xfrm>
                <a:off x="9172736" y="5854128"/>
                <a:ext cx="51528" cy="51751"/>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51024"/>
                <a:endParaRPr lang="en-US" sz="1632">
                  <a:gradFill>
                    <a:gsLst>
                      <a:gs pos="14679">
                        <a:srgbClr val="FFFFFF"/>
                      </a:gs>
                      <a:gs pos="38000">
                        <a:srgbClr val="FFFFFF"/>
                      </a:gs>
                    </a:gsLst>
                    <a:lin ang="5400000" scaled="1"/>
                  </a:gradFill>
                  <a:latin typeface="Segoe UI Light"/>
                </a:endParaRPr>
              </a:p>
            </p:txBody>
          </p:sp>
          <p:sp>
            <p:nvSpPr>
              <p:cNvPr id="36" name="Freeform 88"/>
              <p:cNvSpPr>
                <a:spLocks noEditPoints="1"/>
              </p:cNvSpPr>
              <p:nvPr/>
            </p:nvSpPr>
            <p:spPr bwMode="black">
              <a:xfrm>
                <a:off x="9301153" y="5706715"/>
                <a:ext cx="140897" cy="152424"/>
              </a:xfrm>
              <a:custGeom>
                <a:avLst/>
                <a:gdLst>
                  <a:gd name="T0" fmla="*/ 129 w 148"/>
                  <a:gd name="T1" fmla="*/ 91 h 160"/>
                  <a:gd name="T2" fmla="*/ 131 w 148"/>
                  <a:gd name="T3" fmla="*/ 80 h 160"/>
                  <a:gd name="T4" fmla="*/ 129 w 148"/>
                  <a:gd name="T5" fmla="*/ 70 h 160"/>
                  <a:gd name="T6" fmla="*/ 145 w 148"/>
                  <a:gd name="T7" fmla="*/ 55 h 160"/>
                  <a:gd name="T8" fmla="*/ 147 w 148"/>
                  <a:gd name="T9" fmla="*/ 50 h 160"/>
                  <a:gd name="T10" fmla="*/ 147 w 148"/>
                  <a:gd name="T11" fmla="*/ 46 h 160"/>
                  <a:gd name="T12" fmla="*/ 140 w 148"/>
                  <a:gd name="T13" fmla="*/ 34 h 160"/>
                  <a:gd name="T14" fmla="*/ 133 w 148"/>
                  <a:gd name="T15" fmla="*/ 31 h 160"/>
                  <a:gd name="T16" fmla="*/ 131 w 148"/>
                  <a:gd name="T17" fmla="*/ 31 h 160"/>
                  <a:gd name="T18" fmla="*/ 111 w 148"/>
                  <a:gd name="T19" fmla="*/ 37 h 160"/>
                  <a:gd name="T20" fmla="*/ 92 w 148"/>
                  <a:gd name="T21" fmla="*/ 27 h 160"/>
                  <a:gd name="T22" fmla="*/ 88 w 148"/>
                  <a:gd name="T23" fmla="*/ 6 h 160"/>
                  <a:gd name="T24" fmla="*/ 81 w 148"/>
                  <a:gd name="T25" fmla="*/ 0 h 160"/>
                  <a:gd name="T26" fmla="*/ 67 w 148"/>
                  <a:gd name="T27" fmla="*/ 0 h 160"/>
                  <a:gd name="T28" fmla="*/ 60 w 148"/>
                  <a:gd name="T29" fmla="*/ 6 h 160"/>
                  <a:gd name="T30" fmla="*/ 55 w 148"/>
                  <a:gd name="T31" fmla="*/ 27 h 160"/>
                  <a:gd name="T32" fmla="*/ 37 w 148"/>
                  <a:gd name="T33" fmla="*/ 38 h 160"/>
                  <a:gd name="T34" fmla="*/ 16 w 148"/>
                  <a:gd name="T35" fmla="*/ 31 h 160"/>
                  <a:gd name="T36" fmla="*/ 14 w 148"/>
                  <a:gd name="T37" fmla="*/ 31 h 160"/>
                  <a:gd name="T38" fmla="*/ 8 w 148"/>
                  <a:gd name="T39" fmla="*/ 34 h 160"/>
                  <a:gd name="T40" fmla="*/ 1 w 148"/>
                  <a:gd name="T41" fmla="*/ 46 h 160"/>
                  <a:gd name="T42" fmla="*/ 0 w 148"/>
                  <a:gd name="T43" fmla="*/ 50 h 160"/>
                  <a:gd name="T44" fmla="*/ 2 w 148"/>
                  <a:gd name="T45" fmla="*/ 55 h 160"/>
                  <a:gd name="T46" fmla="*/ 19 w 148"/>
                  <a:gd name="T47" fmla="*/ 70 h 160"/>
                  <a:gd name="T48" fmla="*/ 17 w 148"/>
                  <a:gd name="T49" fmla="*/ 80 h 160"/>
                  <a:gd name="T50" fmla="*/ 19 w 148"/>
                  <a:gd name="T51" fmla="*/ 91 h 160"/>
                  <a:gd name="T52" fmla="*/ 2 w 148"/>
                  <a:gd name="T53" fmla="*/ 106 h 160"/>
                  <a:gd name="T54" fmla="*/ 0 w 148"/>
                  <a:gd name="T55" fmla="*/ 111 h 160"/>
                  <a:gd name="T56" fmla="*/ 1 w 148"/>
                  <a:gd name="T57" fmla="*/ 114 h 160"/>
                  <a:gd name="T58" fmla="*/ 8 w 148"/>
                  <a:gd name="T59" fmla="*/ 126 h 160"/>
                  <a:gd name="T60" fmla="*/ 14 w 148"/>
                  <a:gd name="T61" fmla="*/ 130 h 160"/>
                  <a:gd name="T62" fmla="*/ 16 w 148"/>
                  <a:gd name="T63" fmla="*/ 130 h 160"/>
                  <a:gd name="T64" fmla="*/ 37 w 148"/>
                  <a:gd name="T65" fmla="*/ 123 h 160"/>
                  <a:gd name="T66" fmla="*/ 55 w 148"/>
                  <a:gd name="T67" fmla="*/ 133 h 160"/>
                  <a:gd name="T68" fmla="*/ 60 w 148"/>
                  <a:gd name="T69" fmla="*/ 155 h 160"/>
                  <a:gd name="T70" fmla="*/ 67 w 148"/>
                  <a:gd name="T71" fmla="*/ 160 h 160"/>
                  <a:gd name="T72" fmla="*/ 81 w 148"/>
                  <a:gd name="T73" fmla="*/ 160 h 160"/>
                  <a:gd name="T74" fmla="*/ 88 w 148"/>
                  <a:gd name="T75" fmla="*/ 155 h 160"/>
                  <a:gd name="T76" fmla="*/ 92 w 148"/>
                  <a:gd name="T77" fmla="*/ 134 h 160"/>
                  <a:gd name="T78" fmla="*/ 111 w 148"/>
                  <a:gd name="T79" fmla="*/ 123 h 160"/>
                  <a:gd name="T80" fmla="*/ 131 w 148"/>
                  <a:gd name="T81" fmla="*/ 130 h 160"/>
                  <a:gd name="T82" fmla="*/ 133 w 148"/>
                  <a:gd name="T83" fmla="*/ 130 h 160"/>
                  <a:gd name="T84" fmla="*/ 140 w 148"/>
                  <a:gd name="T85" fmla="*/ 126 h 160"/>
                  <a:gd name="T86" fmla="*/ 147 w 148"/>
                  <a:gd name="T87" fmla="*/ 114 h 160"/>
                  <a:gd name="T88" fmla="*/ 147 w 148"/>
                  <a:gd name="T89" fmla="*/ 111 h 160"/>
                  <a:gd name="T90" fmla="*/ 145 w 148"/>
                  <a:gd name="T91" fmla="*/ 106 h 160"/>
                  <a:gd name="T92" fmla="*/ 129 w 148"/>
                  <a:gd name="T93" fmla="*/ 91 h 160"/>
                  <a:gd name="T94" fmla="*/ 96 w 148"/>
                  <a:gd name="T95" fmla="*/ 80 h 160"/>
                  <a:gd name="T96" fmla="*/ 74 w 148"/>
                  <a:gd name="T97" fmla="*/ 102 h 160"/>
                  <a:gd name="T98" fmla="*/ 52 w 148"/>
                  <a:gd name="T99" fmla="*/ 80 h 160"/>
                  <a:gd name="T100" fmla="*/ 74 w 148"/>
                  <a:gd name="T101" fmla="*/ 58 h 160"/>
                  <a:gd name="T102" fmla="*/ 96 w 148"/>
                  <a:gd name="T103" fmla="*/ 8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8" h="160">
                    <a:moveTo>
                      <a:pt x="129" y="91"/>
                    </a:moveTo>
                    <a:cubicBezTo>
                      <a:pt x="130" y="88"/>
                      <a:pt x="131" y="84"/>
                      <a:pt x="131" y="80"/>
                    </a:cubicBezTo>
                    <a:cubicBezTo>
                      <a:pt x="131" y="77"/>
                      <a:pt x="130" y="73"/>
                      <a:pt x="129" y="70"/>
                    </a:cubicBezTo>
                    <a:cubicBezTo>
                      <a:pt x="145" y="55"/>
                      <a:pt x="145" y="55"/>
                      <a:pt x="145" y="55"/>
                    </a:cubicBezTo>
                    <a:cubicBezTo>
                      <a:pt x="147" y="54"/>
                      <a:pt x="147" y="52"/>
                      <a:pt x="147" y="50"/>
                    </a:cubicBezTo>
                    <a:cubicBezTo>
                      <a:pt x="147" y="49"/>
                      <a:pt x="147" y="47"/>
                      <a:pt x="147" y="46"/>
                    </a:cubicBezTo>
                    <a:cubicBezTo>
                      <a:pt x="140" y="34"/>
                      <a:pt x="140" y="34"/>
                      <a:pt x="140" y="34"/>
                    </a:cubicBezTo>
                    <a:cubicBezTo>
                      <a:pt x="138" y="32"/>
                      <a:pt x="136" y="31"/>
                      <a:pt x="133" y="31"/>
                    </a:cubicBezTo>
                    <a:cubicBezTo>
                      <a:pt x="133" y="31"/>
                      <a:pt x="132" y="31"/>
                      <a:pt x="131" y="31"/>
                    </a:cubicBezTo>
                    <a:cubicBezTo>
                      <a:pt x="111" y="37"/>
                      <a:pt x="111" y="37"/>
                      <a:pt x="111" y="37"/>
                    </a:cubicBezTo>
                    <a:cubicBezTo>
                      <a:pt x="105" y="33"/>
                      <a:pt x="99" y="29"/>
                      <a:pt x="92" y="27"/>
                    </a:cubicBezTo>
                    <a:cubicBezTo>
                      <a:pt x="88" y="6"/>
                      <a:pt x="88" y="6"/>
                      <a:pt x="88" y="6"/>
                    </a:cubicBezTo>
                    <a:cubicBezTo>
                      <a:pt x="87" y="3"/>
                      <a:pt x="84" y="0"/>
                      <a:pt x="81" y="0"/>
                    </a:cubicBezTo>
                    <a:cubicBezTo>
                      <a:pt x="67" y="0"/>
                      <a:pt x="67" y="0"/>
                      <a:pt x="67" y="0"/>
                    </a:cubicBezTo>
                    <a:cubicBezTo>
                      <a:pt x="63" y="0"/>
                      <a:pt x="61" y="3"/>
                      <a:pt x="60" y="6"/>
                    </a:cubicBezTo>
                    <a:cubicBezTo>
                      <a:pt x="55" y="27"/>
                      <a:pt x="55" y="27"/>
                      <a:pt x="55" y="27"/>
                    </a:cubicBezTo>
                    <a:cubicBezTo>
                      <a:pt x="48" y="29"/>
                      <a:pt x="42" y="33"/>
                      <a:pt x="37" y="38"/>
                    </a:cubicBezTo>
                    <a:cubicBezTo>
                      <a:pt x="16" y="31"/>
                      <a:pt x="16" y="31"/>
                      <a:pt x="16" y="31"/>
                    </a:cubicBezTo>
                    <a:cubicBezTo>
                      <a:pt x="15" y="31"/>
                      <a:pt x="15" y="31"/>
                      <a:pt x="14" y="31"/>
                    </a:cubicBezTo>
                    <a:cubicBezTo>
                      <a:pt x="12" y="31"/>
                      <a:pt x="9" y="32"/>
                      <a:pt x="8" y="34"/>
                    </a:cubicBezTo>
                    <a:cubicBezTo>
                      <a:pt x="1" y="46"/>
                      <a:pt x="1" y="46"/>
                      <a:pt x="1" y="46"/>
                    </a:cubicBezTo>
                    <a:cubicBezTo>
                      <a:pt x="0" y="47"/>
                      <a:pt x="0" y="49"/>
                      <a:pt x="0" y="50"/>
                    </a:cubicBezTo>
                    <a:cubicBezTo>
                      <a:pt x="0" y="52"/>
                      <a:pt x="1" y="54"/>
                      <a:pt x="2" y="55"/>
                    </a:cubicBezTo>
                    <a:cubicBezTo>
                      <a:pt x="19" y="70"/>
                      <a:pt x="19" y="70"/>
                      <a:pt x="19" y="70"/>
                    </a:cubicBezTo>
                    <a:cubicBezTo>
                      <a:pt x="18" y="73"/>
                      <a:pt x="17" y="77"/>
                      <a:pt x="17" y="80"/>
                    </a:cubicBezTo>
                    <a:cubicBezTo>
                      <a:pt x="17" y="84"/>
                      <a:pt x="18" y="87"/>
                      <a:pt x="19" y="91"/>
                    </a:cubicBezTo>
                    <a:cubicBezTo>
                      <a:pt x="2" y="106"/>
                      <a:pt x="2" y="106"/>
                      <a:pt x="2" y="106"/>
                    </a:cubicBezTo>
                    <a:cubicBezTo>
                      <a:pt x="1" y="107"/>
                      <a:pt x="0" y="109"/>
                      <a:pt x="0" y="111"/>
                    </a:cubicBezTo>
                    <a:cubicBezTo>
                      <a:pt x="0" y="112"/>
                      <a:pt x="0" y="113"/>
                      <a:pt x="1" y="114"/>
                    </a:cubicBezTo>
                    <a:cubicBezTo>
                      <a:pt x="8" y="126"/>
                      <a:pt x="8" y="126"/>
                      <a:pt x="8" y="126"/>
                    </a:cubicBezTo>
                    <a:cubicBezTo>
                      <a:pt x="9" y="129"/>
                      <a:pt x="12" y="130"/>
                      <a:pt x="14" y="130"/>
                    </a:cubicBezTo>
                    <a:cubicBezTo>
                      <a:pt x="15" y="130"/>
                      <a:pt x="15" y="130"/>
                      <a:pt x="16" y="130"/>
                    </a:cubicBezTo>
                    <a:cubicBezTo>
                      <a:pt x="37" y="123"/>
                      <a:pt x="37" y="123"/>
                      <a:pt x="37" y="123"/>
                    </a:cubicBezTo>
                    <a:cubicBezTo>
                      <a:pt x="42" y="127"/>
                      <a:pt x="48" y="131"/>
                      <a:pt x="55" y="133"/>
                    </a:cubicBezTo>
                    <a:cubicBezTo>
                      <a:pt x="60" y="155"/>
                      <a:pt x="60" y="155"/>
                      <a:pt x="60" y="155"/>
                    </a:cubicBezTo>
                    <a:cubicBezTo>
                      <a:pt x="61" y="158"/>
                      <a:pt x="63" y="160"/>
                      <a:pt x="67" y="160"/>
                    </a:cubicBezTo>
                    <a:cubicBezTo>
                      <a:pt x="81" y="160"/>
                      <a:pt x="81" y="160"/>
                      <a:pt x="81" y="160"/>
                    </a:cubicBezTo>
                    <a:cubicBezTo>
                      <a:pt x="84" y="160"/>
                      <a:pt x="87" y="158"/>
                      <a:pt x="88" y="155"/>
                    </a:cubicBezTo>
                    <a:cubicBezTo>
                      <a:pt x="92" y="134"/>
                      <a:pt x="92" y="134"/>
                      <a:pt x="92" y="134"/>
                    </a:cubicBezTo>
                    <a:cubicBezTo>
                      <a:pt x="99" y="131"/>
                      <a:pt x="105" y="128"/>
                      <a:pt x="111" y="123"/>
                    </a:cubicBezTo>
                    <a:cubicBezTo>
                      <a:pt x="131" y="130"/>
                      <a:pt x="131" y="130"/>
                      <a:pt x="131" y="130"/>
                    </a:cubicBezTo>
                    <a:cubicBezTo>
                      <a:pt x="132" y="130"/>
                      <a:pt x="133" y="130"/>
                      <a:pt x="133" y="130"/>
                    </a:cubicBezTo>
                    <a:cubicBezTo>
                      <a:pt x="136" y="130"/>
                      <a:pt x="138" y="129"/>
                      <a:pt x="140" y="126"/>
                    </a:cubicBezTo>
                    <a:cubicBezTo>
                      <a:pt x="147" y="114"/>
                      <a:pt x="147" y="114"/>
                      <a:pt x="147" y="114"/>
                    </a:cubicBezTo>
                    <a:cubicBezTo>
                      <a:pt x="147" y="113"/>
                      <a:pt x="148" y="112"/>
                      <a:pt x="147" y="111"/>
                    </a:cubicBezTo>
                    <a:cubicBezTo>
                      <a:pt x="148" y="109"/>
                      <a:pt x="147" y="107"/>
                      <a:pt x="145" y="106"/>
                    </a:cubicBezTo>
                    <a:lnTo>
                      <a:pt x="129" y="91"/>
                    </a:lnTo>
                    <a:close/>
                    <a:moveTo>
                      <a:pt x="96" y="80"/>
                    </a:moveTo>
                    <a:cubicBezTo>
                      <a:pt x="96" y="92"/>
                      <a:pt x="86" y="102"/>
                      <a:pt x="74" y="102"/>
                    </a:cubicBezTo>
                    <a:cubicBezTo>
                      <a:pt x="62" y="102"/>
                      <a:pt x="52" y="92"/>
                      <a:pt x="52" y="80"/>
                    </a:cubicBezTo>
                    <a:cubicBezTo>
                      <a:pt x="52" y="68"/>
                      <a:pt x="62" y="58"/>
                      <a:pt x="74" y="58"/>
                    </a:cubicBezTo>
                    <a:cubicBezTo>
                      <a:pt x="86" y="58"/>
                      <a:pt x="96" y="68"/>
                      <a:pt x="96" y="8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51024"/>
                <a:endParaRPr lang="en-US" sz="1632">
                  <a:gradFill>
                    <a:gsLst>
                      <a:gs pos="14679">
                        <a:srgbClr val="FFFFFF"/>
                      </a:gs>
                      <a:gs pos="38000">
                        <a:srgbClr val="FFFFFF"/>
                      </a:gs>
                    </a:gsLst>
                    <a:lin ang="5400000" scaled="1"/>
                  </a:gradFill>
                  <a:latin typeface="Segoe UI Light"/>
                </a:endParaRPr>
              </a:p>
            </p:txBody>
          </p:sp>
        </p:grpSp>
        <p:sp>
          <p:nvSpPr>
            <p:cNvPr id="9" name="Rectangle 8"/>
            <p:cNvSpPr/>
            <p:nvPr/>
          </p:nvSpPr>
          <p:spPr>
            <a:xfrm>
              <a:off x="3399935" y="5214201"/>
              <a:ext cx="1593706" cy="523220"/>
            </a:xfrm>
            <a:prstGeom prst="rect">
              <a:avLst/>
            </a:prstGeom>
          </p:spPr>
          <p:txBody>
            <a:bodyPr wrap="none">
              <a:spAutoFit/>
            </a:bodyPr>
            <a:lstStyle/>
            <a:p>
              <a:pPr defTabSz="932289"/>
              <a:r>
                <a:rPr lang="en-US" sz="2800" dirty="0">
                  <a:gradFill>
                    <a:gsLst>
                      <a:gs pos="14679">
                        <a:srgbClr val="FFFFFF"/>
                      </a:gs>
                      <a:gs pos="38000">
                        <a:srgbClr val="FFFFFF"/>
                      </a:gs>
                    </a:gsLst>
                    <a:lin ang="5400000" scaled="1"/>
                  </a:gradFill>
                  <a:latin typeface="Segoe UI Light"/>
                </a:rPr>
                <a:t>Common</a:t>
              </a:r>
            </a:p>
          </p:txBody>
        </p:sp>
      </p:grpSp>
      <p:sp>
        <p:nvSpPr>
          <p:cNvPr id="40" name="Rectangle 39"/>
          <p:cNvSpPr/>
          <p:nvPr/>
        </p:nvSpPr>
        <p:spPr bwMode="auto">
          <a:xfrm>
            <a:off x="10643286" y="1529591"/>
            <a:ext cx="1516155" cy="4925942"/>
          </a:xfrm>
          <a:prstGeom prst="rect">
            <a:avLst/>
          </a:prstGeom>
          <a:solidFill>
            <a:schemeClr val="tx1"/>
          </a:solidFill>
          <a:ln w="25400" cap="flat" cmpd="sng" algn="ctr">
            <a:noFill/>
            <a:prstDash val="solid"/>
            <a:headEnd type="none" w="med" len="med"/>
            <a:tailEnd type="none" w="med" len="med"/>
          </a:ln>
          <a:effectLst/>
        </p:spPr>
        <p:txBody>
          <a:bodyPr vert="horz" wrap="square" lIns="91386" tIns="45696" rIns="91386" bIns="73109" numCol="1" rtlCol="0" anchor="ctr" anchorCtr="0" compatLnSpc="1">
            <a:prstTxWarp prst="textNoShape">
              <a:avLst/>
            </a:prstTxWarp>
          </a:bodyPr>
          <a:lstStyle/>
          <a:p>
            <a:pPr defTabSz="932468"/>
            <a:endParaRPr lang="en-US" dirty="0" err="1">
              <a:solidFill>
                <a:srgbClr val="000000"/>
              </a:solidFill>
              <a:latin typeface="Segoe UI Light"/>
            </a:endParaRPr>
          </a:p>
        </p:txBody>
      </p:sp>
      <p:sp>
        <p:nvSpPr>
          <p:cNvPr id="41" name="Rectangle 40"/>
          <p:cNvSpPr/>
          <p:nvPr/>
        </p:nvSpPr>
        <p:spPr>
          <a:xfrm>
            <a:off x="10662022" y="1621753"/>
            <a:ext cx="1528390" cy="478869"/>
          </a:xfrm>
          <a:prstGeom prst="rect">
            <a:avLst/>
          </a:prstGeom>
        </p:spPr>
        <p:txBody>
          <a:bodyPr wrap="none">
            <a:spAutoFit/>
          </a:bodyPr>
          <a:lstStyle/>
          <a:p>
            <a:pPr defTabSz="932468"/>
            <a:r>
              <a:rPr lang="en-US" sz="2400" dirty="0" smtClean="0">
                <a:gradFill>
                  <a:gsLst>
                    <a:gs pos="2752">
                      <a:srgbClr val="002050"/>
                    </a:gs>
                    <a:gs pos="25000">
                      <a:srgbClr val="002050"/>
                    </a:gs>
                  </a:gsLst>
                  <a:lin ang="5400000" scaled="1"/>
                </a:gradFill>
                <a:latin typeface="Segoe UI Light"/>
              </a:rPr>
              <a:t>Openness</a:t>
            </a:r>
            <a:endParaRPr lang="en-US" sz="2400" dirty="0">
              <a:gradFill>
                <a:gsLst>
                  <a:gs pos="2752">
                    <a:srgbClr val="002050"/>
                  </a:gs>
                  <a:gs pos="25000">
                    <a:srgbClr val="002050"/>
                  </a:gs>
                </a:gsLst>
                <a:lin ang="5400000" scaled="1"/>
              </a:gradFill>
              <a:latin typeface="Segoe UI Light"/>
            </a:endParaRPr>
          </a:p>
        </p:txBody>
      </p:sp>
      <p:pic>
        <p:nvPicPr>
          <p:cNvPr id="42" name="Picture 4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39242" y="2182947"/>
            <a:ext cx="1260907" cy="1260907"/>
          </a:xfrm>
          <a:prstGeom prst="rect">
            <a:avLst/>
          </a:prstGeom>
        </p:spPr>
      </p:pic>
      <p:sp>
        <p:nvSpPr>
          <p:cNvPr id="57" name="Rectangle 56"/>
          <p:cNvSpPr/>
          <p:nvPr/>
        </p:nvSpPr>
        <p:spPr>
          <a:xfrm>
            <a:off x="742785" y="2816842"/>
            <a:ext cx="1806905" cy="400110"/>
          </a:xfrm>
          <a:prstGeom prst="rect">
            <a:avLst/>
          </a:prstGeom>
        </p:spPr>
        <p:txBody>
          <a:bodyPr wrap="none">
            <a:spAutoFit/>
          </a:bodyPr>
          <a:lstStyle/>
          <a:p>
            <a:pPr defTabSz="932289"/>
            <a:r>
              <a:rPr lang="en-US" sz="2000" dirty="0">
                <a:gradFill>
                  <a:gsLst>
                    <a:gs pos="14679">
                      <a:srgbClr val="FFFFFF"/>
                    </a:gs>
                    <a:gs pos="38000">
                      <a:srgbClr val="FFFFFF"/>
                    </a:gs>
                  </a:gsLst>
                  <a:lin ang="5400000" scaled="1"/>
                </a:gradFill>
              </a:rPr>
              <a:t>Multi-purpose</a:t>
            </a:r>
          </a:p>
        </p:txBody>
      </p:sp>
      <p:sp>
        <p:nvSpPr>
          <p:cNvPr id="58" name="Rectangle 57"/>
          <p:cNvSpPr/>
          <p:nvPr/>
        </p:nvSpPr>
        <p:spPr>
          <a:xfrm>
            <a:off x="742785" y="4052692"/>
            <a:ext cx="1443024" cy="400110"/>
          </a:xfrm>
          <a:prstGeom prst="rect">
            <a:avLst/>
          </a:prstGeom>
        </p:spPr>
        <p:txBody>
          <a:bodyPr wrap="none">
            <a:spAutoFit/>
          </a:bodyPr>
          <a:lstStyle/>
          <a:p>
            <a:pPr defTabSz="932289"/>
            <a:r>
              <a:rPr lang="en-US" sz="2000" dirty="0">
                <a:gradFill>
                  <a:gsLst>
                    <a:gs pos="14679">
                      <a:srgbClr val="FFFFFF"/>
                    </a:gs>
                    <a:gs pos="38000">
                      <a:srgbClr val="FFFFFF"/>
                    </a:gs>
                  </a:gsLst>
                  <a:lin ang="5400000" scaled="1"/>
                </a:gradFill>
              </a:rPr>
              <a:t>Specialized</a:t>
            </a:r>
          </a:p>
        </p:txBody>
      </p:sp>
      <p:sp>
        <p:nvSpPr>
          <p:cNvPr id="60" name="Trapezoid 59"/>
          <p:cNvSpPr/>
          <p:nvPr/>
        </p:nvSpPr>
        <p:spPr bwMode="auto">
          <a:xfrm rot="16200000" flipH="1" flipV="1">
            <a:off x="7937843" y="3911259"/>
            <a:ext cx="5257800" cy="162609"/>
          </a:xfrm>
          <a:prstGeom prst="trapezoid">
            <a:avLst>
              <a:gd name="adj" fmla="val 101149"/>
            </a:avLst>
          </a:prstGeom>
          <a:solidFill>
            <a:schemeClr val="tx1">
              <a:lumMod val="85000"/>
            </a:schemeClr>
          </a:solidFill>
          <a:ln w="25400" cap="flat" cmpd="sng" algn="ctr">
            <a:noFill/>
            <a:prstDash val="solid"/>
            <a:headEnd type="none" w="med" len="med"/>
            <a:tailEnd type="none" w="med" len="med"/>
          </a:ln>
          <a:effectLst/>
        </p:spPr>
        <p:txBody>
          <a:bodyPr vert="horz" wrap="square" lIns="731520" tIns="274320" rIns="89639" bIns="89642" numCol="1" rtlCol="0" anchor="t" anchorCtr="0" compatLnSpc="1">
            <a:prstTxWarp prst="textNoShape">
              <a:avLst/>
            </a:prstTxWarp>
          </a:bodyPr>
          <a:lstStyle/>
          <a:p>
            <a:pPr defTabSz="914098"/>
            <a:endParaRPr lang="en-US" sz="2800" dirty="0" err="1">
              <a:gradFill>
                <a:gsLst>
                  <a:gs pos="14679">
                    <a:srgbClr val="FFFFFF"/>
                  </a:gs>
                  <a:gs pos="38000">
                    <a:srgbClr val="FFFFFF"/>
                  </a:gs>
                </a:gsLst>
                <a:lin ang="5400000" scaled="1"/>
              </a:gradFill>
              <a:latin typeface="Segoe UI Light"/>
            </a:endParaRPr>
          </a:p>
        </p:txBody>
      </p:sp>
    </p:spTree>
    <p:extLst>
      <p:ext uri="{BB962C8B-B14F-4D97-AF65-F5344CB8AC3E}">
        <p14:creationId xmlns:p14="http://schemas.microsoft.com/office/powerpoint/2010/main" val="404954936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par>
                                <p:cTn id="7" presetID="6" presetClass="emph" presetSubtype="0" accel="100000" autoRev="1" fill="hold" grpId="1" nodeType="withEffect">
                                  <p:stCondLst>
                                    <p:cond delay="0"/>
                                  </p:stCondLst>
                                  <p:childTnLst>
                                    <p:animScale>
                                      <p:cBhvr>
                                        <p:cTn id="8" dur="500" fill="hold"/>
                                        <p:tgtEl>
                                          <p:spTgt spid="4"/>
                                        </p:tgtEl>
                                      </p:cBhvr>
                                      <p:by x="100000" y="0"/>
                                    </p:animScale>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5"/>
                                        </p:tgtEl>
                                        <p:attrNameLst>
                                          <p:attrName>style.visibility</p:attrName>
                                        </p:attrNameLst>
                                      </p:cBhvr>
                                      <p:to>
                                        <p:strVal val="visible"/>
                                      </p:to>
                                    </p:set>
                                  </p:childTnLst>
                                </p:cTn>
                              </p:par>
                              <p:par>
                                <p:cTn id="13" presetID="6" presetClass="emph" presetSubtype="0" accel="100000" autoRev="1" fill="hold" grpId="1" nodeType="withEffect">
                                  <p:stCondLst>
                                    <p:cond delay="0"/>
                                  </p:stCondLst>
                                  <p:childTnLst>
                                    <p:animScale>
                                      <p:cBhvr>
                                        <p:cTn id="14" dur="500" fill="hold"/>
                                        <p:tgtEl>
                                          <p:spTgt spid="5"/>
                                        </p:tgtEl>
                                      </p:cBhvr>
                                      <p:by x="100000" y="0"/>
                                    </p:animScale>
                                  </p:childTnLst>
                                </p:cTn>
                              </p:par>
                              <p:par>
                                <p:cTn id="15" presetID="42" presetClass="path" presetSubtype="0" decel="100000" fill="hold" grpId="2" nodeType="withEffect">
                                  <p:stCondLst>
                                    <p:cond delay="500"/>
                                  </p:stCondLst>
                                  <p:childTnLst>
                                    <p:animMotion origin="layout" path="M 3.952E-6 -0.25488 L 3.952E-6 -2.26509E-6 " pathEditMode="relative" rAng="0" ptsTypes="AA">
                                      <p:cBhvr>
                                        <p:cTn id="16" dur="500" fill="hold"/>
                                        <p:tgtEl>
                                          <p:spTgt spid="5"/>
                                        </p:tgtEl>
                                        <p:attrNameLst>
                                          <p:attrName>ppt_x</p:attrName>
                                          <p:attrName>ppt_y</p:attrName>
                                        </p:attrNameLst>
                                      </p:cBhvr>
                                      <p:rCtr x="0" y="12733"/>
                                    </p:animMotion>
                                  </p:childTnLst>
                                </p:cTn>
                              </p:par>
                              <p:par>
                                <p:cTn id="17" presetID="10" presetClass="entr" presetSubtype="0" fill="hold" nodeType="withEffect">
                                  <p:stCondLst>
                                    <p:cond delay="500"/>
                                  </p:stCondLst>
                                  <p:childTnLst>
                                    <p:set>
                                      <p:cBhvr>
                                        <p:cTn id="18" dur="1" fill="hold">
                                          <p:stCondLst>
                                            <p:cond delay="0"/>
                                          </p:stCondLst>
                                        </p:cTn>
                                        <p:tgtEl>
                                          <p:spTgt spid="49"/>
                                        </p:tgtEl>
                                        <p:attrNameLst>
                                          <p:attrName>style.visibility</p:attrName>
                                        </p:attrNameLst>
                                      </p:cBhvr>
                                      <p:to>
                                        <p:strVal val="visible"/>
                                      </p:to>
                                    </p:set>
                                    <p:animEffect transition="in" filter="fade">
                                      <p:cBhvr>
                                        <p:cTn id="19" dur="500"/>
                                        <p:tgtEl>
                                          <p:spTgt spid="49"/>
                                        </p:tgtEl>
                                      </p:cBhvr>
                                    </p:animEffect>
                                  </p:childTnLst>
                                </p:cTn>
                              </p:par>
                              <p:par>
                                <p:cTn id="20" presetID="63" presetClass="path" presetSubtype="0" decel="100000" fill="hold" nodeType="withEffect">
                                  <p:stCondLst>
                                    <p:cond delay="250"/>
                                  </p:stCondLst>
                                  <p:childTnLst>
                                    <p:animMotion origin="layout" path="M -0.05361 -9.44167E-7 L -4.69747E-7 -9.44167E-7 " pathEditMode="relative" rAng="0" ptsTypes="AA">
                                      <p:cBhvr>
                                        <p:cTn id="21" dur="750" fill="hold"/>
                                        <p:tgtEl>
                                          <p:spTgt spid="49"/>
                                        </p:tgtEl>
                                        <p:attrNameLst>
                                          <p:attrName>ppt_x</p:attrName>
                                          <p:attrName>ppt_y</p:attrName>
                                        </p:attrNameLst>
                                      </p:cBhvr>
                                      <p:rCtr x="2681" y="0"/>
                                    </p:animMotion>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499"/>
                                          </p:stCondLst>
                                        </p:cTn>
                                        <p:tgtEl>
                                          <p:spTgt spid="6"/>
                                        </p:tgtEl>
                                        <p:attrNameLst>
                                          <p:attrName>style.visibility</p:attrName>
                                        </p:attrNameLst>
                                      </p:cBhvr>
                                      <p:to>
                                        <p:strVal val="visible"/>
                                      </p:to>
                                    </p:set>
                                  </p:childTnLst>
                                </p:cTn>
                              </p:par>
                              <p:par>
                                <p:cTn id="26" presetID="6" presetClass="emph" presetSubtype="0" accel="100000" autoRev="1" fill="hold" grpId="1" nodeType="withEffect">
                                  <p:stCondLst>
                                    <p:cond delay="0"/>
                                  </p:stCondLst>
                                  <p:childTnLst>
                                    <p:animScale>
                                      <p:cBhvr>
                                        <p:cTn id="27" dur="500" fill="hold"/>
                                        <p:tgtEl>
                                          <p:spTgt spid="6"/>
                                        </p:tgtEl>
                                      </p:cBhvr>
                                      <p:by x="100000" y="0"/>
                                    </p:animScale>
                                  </p:childTnLst>
                                </p:cTn>
                              </p:par>
                              <p:par>
                                <p:cTn id="28" presetID="42" presetClass="path" presetSubtype="0" decel="100000" fill="hold" grpId="2" nodeType="withEffect">
                                  <p:stCondLst>
                                    <p:cond delay="500"/>
                                  </p:stCondLst>
                                  <p:childTnLst>
                                    <p:animMotion origin="layout" path="M 3.952E-6 -0.25488 L 3.952E-6 -2.26509E-6 " pathEditMode="relative" rAng="0" ptsTypes="AA">
                                      <p:cBhvr>
                                        <p:cTn id="29" dur="500" fill="hold"/>
                                        <p:tgtEl>
                                          <p:spTgt spid="6"/>
                                        </p:tgtEl>
                                        <p:attrNameLst>
                                          <p:attrName>ppt_x</p:attrName>
                                          <p:attrName>ppt_y</p:attrName>
                                        </p:attrNameLst>
                                      </p:cBhvr>
                                      <p:rCtr x="0" y="12733"/>
                                    </p:animMotion>
                                  </p:childTnLst>
                                </p:cTn>
                              </p:par>
                              <p:par>
                                <p:cTn id="30" presetID="10" presetClass="entr" presetSubtype="0" fill="hold" nodeType="withEffect">
                                  <p:stCondLst>
                                    <p:cond delay="500"/>
                                  </p:stCondLst>
                                  <p:childTnLst>
                                    <p:set>
                                      <p:cBhvr>
                                        <p:cTn id="31" dur="1" fill="hold">
                                          <p:stCondLst>
                                            <p:cond delay="0"/>
                                          </p:stCondLst>
                                        </p:cTn>
                                        <p:tgtEl>
                                          <p:spTgt spid="51"/>
                                        </p:tgtEl>
                                        <p:attrNameLst>
                                          <p:attrName>style.visibility</p:attrName>
                                        </p:attrNameLst>
                                      </p:cBhvr>
                                      <p:to>
                                        <p:strVal val="visible"/>
                                      </p:to>
                                    </p:set>
                                    <p:animEffect transition="in" filter="fade">
                                      <p:cBhvr>
                                        <p:cTn id="32" dur="500"/>
                                        <p:tgtEl>
                                          <p:spTgt spid="51"/>
                                        </p:tgtEl>
                                      </p:cBhvr>
                                    </p:animEffect>
                                  </p:childTnLst>
                                </p:cTn>
                              </p:par>
                              <p:par>
                                <p:cTn id="33" presetID="63" presetClass="path" presetSubtype="0" decel="100000" fill="hold" nodeType="withEffect">
                                  <p:stCondLst>
                                    <p:cond delay="250"/>
                                  </p:stCondLst>
                                  <p:childTnLst>
                                    <p:animMotion origin="layout" path="M -0.05361 -9.44167E-7 L -4.69747E-7 -9.44167E-7 " pathEditMode="relative" rAng="0" ptsTypes="AA">
                                      <p:cBhvr>
                                        <p:cTn id="34" dur="750" fill="hold"/>
                                        <p:tgtEl>
                                          <p:spTgt spid="51"/>
                                        </p:tgtEl>
                                        <p:attrNameLst>
                                          <p:attrName>ppt_x</p:attrName>
                                          <p:attrName>ppt_y</p:attrName>
                                        </p:attrNameLst>
                                      </p:cBhvr>
                                      <p:rCtr x="2681" y="0"/>
                                    </p:animMotion>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499"/>
                                          </p:stCondLst>
                                        </p:cTn>
                                        <p:tgtEl>
                                          <p:spTgt spid="20"/>
                                        </p:tgtEl>
                                        <p:attrNameLst>
                                          <p:attrName>style.visibility</p:attrName>
                                        </p:attrNameLst>
                                      </p:cBhvr>
                                      <p:to>
                                        <p:strVal val="visible"/>
                                      </p:to>
                                    </p:set>
                                  </p:childTnLst>
                                </p:cTn>
                              </p:par>
                              <p:par>
                                <p:cTn id="41" presetID="6" presetClass="emph" presetSubtype="0" accel="100000" autoRev="1" fill="hold" grpId="1" nodeType="withEffect">
                                  <p:stCondLst>
                                    <p:cond delay="0"/>
                                  </p:stCondLst>
                                  <p:childTnLst>
                                    <p:animScale>
                                      <p:cBhvr>
                                        <p:cTn id="42" dur="500" fill="hold"/>
                                        <p:tgtEl>
                                          <p:spTgt spid="20"/>
                                        </p:tgtEl>
                                      </p:cBhvr>
                                      <p:by x="100000" y="0"/>
                                    </p:animScale>
                                  </p:childTnLst>
                                </p:cTn>
                              </p:par>
                              <p:par>
                                <p:cTn id="43" presetID="10" presetClass="entr" presetSubtype="0" fill="hold" grpId="0" nodeType="withEffect">
                                  <p:stCondLst>
                                    <p:cond delay="750"/>
                                  </p:stCondLst>
                                  <p:childTnLst>
                                    <p:set>
                                      <p:cBhvr>
                                        <p:cTn id="44" dur="1" fill="hold">
                                          <p:stCondLst>
                                            <p:cond delay="0"/>
                                          </p:stCondLst>
                                        </p:cTn>
                                        <p:tgtEl>
                                          <p:spTgt spid="22"/>
                                        </p:tgtEl>
                                        <p:attrNameLst>
                                          <p:attrName>style.visibility</p:attrName>
                                        </p:attrNameLst>
                                      </p:cBhvr>
                                      <p:to>
                                        <p:strVal val="visible"/>
                                      </p:to>
                                    </p:set>
                                    <p:animEffect transition="in" filter="fade">
                                      <p:cBhvr>
                                        <p:cTn id="45" dur="500"/>
                                        <p:tgtEl>
                                          <p:spTgt spid="22"/>
                                        </p:tgtEl>
                                      </p:cBhvr>
                                    </p:animEffect>
                                  </p:childTnLst>
                                </p:cTn>
                              </p:par>
                              <p:par>
                                <p:cTn id="46" presetID="63" presetClass="path" presetSubtype="0" decel="100000" fill="hold" grpId="1" nodeType="withEffect">
                                  <p:stCondLst>
                                    <p:cond delay="500"/>
                                  </p:stCondLst>
                                  <p:childTnLst>
                                    <p:animMotion origin="layout" path="M -0.05361 -9.44167E-7 L -4.69747E-7 -9.44167E-7 " pathEditMode="relative" rAng="0" ptsTypes="AA">
                                      <p:cBhvr>
                                        <p:cTn id="47" dur="750" fill="hold"/>
                                        <p:tgtEl>
                                          <p:spTgt spid="22"/>
                                        </p:tgtEl>
                                        <p:attrNameLst>
                                          <p:attrName>ppt_x</p:attrName>
                                          <p:attrName>ppt_y</p:attrName>
                                        </p:attrNameLst>
                                      </p:cBhvr>
                                      <p:rCtr x="2681" y="0"/>
                                    </p:animMotion>
                                  </p:childTnLst>
                                </p:cTn>
                              </p:par>
                              <p:par>
                                <p:cTn id="48" presetID="10" presetClass="entr" presetSubtype="0" fill="hold" grpId="0" nodeType="withEffect">
                                  <p:stCondLst>
                                    <p:cond delay="1000"/>
                                  </p:stCondLst>
                                  <p:childTnLst>
                                    <p:set>
                                      <p:cBhvr>
                                        <p:cTn id="49" dur="1" fill="hold">
                                          <p:stCondLst>
                                            <p:cond delay="0"/>
                                          </p:stCondLst>
                                        </p:cTn>
                                        <p:tgtEl>
                                          <p:spTgt spid="27"/>
                                        </p:tgtEl>
                                        <p:attrNameLst>
                                          <p:attrName>style.visibility</p:attrName>
                                        </p:attrNameLst>
                                      </p:cBhvr>
                                      <p:to>
                                        <p:strVal val="visible"/>
                                      </p:to>
                                    </p:set>
                                    <p:animEffect transition="in" filter="fade">
                                      <p:cBhvr>
                                        <p:cTn id="50" dur="500"/>
                                        <p:tgtEl>
                                          <p:spTgt spid="27"/>
                                        </p:tgtEl>
                                      </p:cBhvr>
                                    </p:animEffect>
                                  </p:childTnLst>
                                </p:cTn>
                              </p:par>
                              <p:par>
                                <p:cTn id="51" presetID="63" presetClass="path" presetSubtype="0" decel="100000" fill="hold" grpId="1" nodeType="withEffect">
                                  <p:stCondLst>
                                    <p:cond delay="750"/>
                                  </p:stCondLst>
                                  <p:childTnLst>
                                    <p:animMotion origin="layout" path="M -0.05361 -9.44167E-7 L -4.69747E-7 -9.44167E-7 " pathEditMode="relative" rAng="0" ptsTypes="AA">
                                      <p:cBhvr>
                                        <p:cTn id="52" dur="750" fill="hold"/>
                                        <p:tgtEl>
                                          <p:spTgt spid="27"/>
                                        </p:tgtEl>
                                        <p:attrNameLst>
                                          <p:attrName>ppt_x</p:attrName>
                                          <p:attrName>ppt_y</p:attrName>
                                        </p:attrNameLst>
                                      </p:cBhvr>
                                      <p:rCtr x="2681" y="0"/>
                                    </p:animMotion>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5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499"/>
                                          </p:stCondLst>
                                        </p:cTn>
                                        <p:tgtEl>
                                          <p:spTgt spid="23"/>
                                        </p:tgtEl>
                                        <p:attrNameLst>
                                          <p:attrName>style.visibility</p:attrName>
                                        </p:attrNameLst>
                                      </p:cBhvr>
                                      <p:to>
                                        <p:strVal val="visible"/>
                                      </p:to>
                                    </p:set>
                                  </p:childTnLst>
                                </p:cTn>
                              </p:par>
                              <p:par>
                                <p:cTn id="59" presetID="6" presetClass="emph" presetSubtype="0" accel="100000" autoRev="1" fill="hold" grpId="1" nodeType="withEffect">
                                  <p:stCondLst>
                                    <p:cond delay="0"/>
                                  </p:stCondLst>
                                  <p:childTnLst>
                                    <p:animScale>
                                      <p:cBhvr>
                                        <p:cTn id="60" dur="500" fill="hold"/>
                                        <p:tgtEl>
                                          <p:spTgt spid="23"/>
                                        </p:tgtEl>
                                      </p:cBhvr>
                                      <p:by x="100000" y="0"/>
                                    </p:animScale>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250"/>
                                  </p:stCondLst>
                                  <p:childTnLst>
                                    <p:set>
                                      <p:cBhvr>
                                        <p:cTn id="64" dur="1" fill="hold">
                                          <p:stCondLst>
                                            <p:cond delay="0"/>
                                          </p:stCondLst>
                                        </p:cTn>
                                        <p:tgtEl>
                                          <p:spTgt spid="25"/>
                                        </p:tgtEl>
                                        <p:attrNameLst>
                                          <p:attrName>style.visibility</p:attrName>
                                        </p:attrNameLst>
                                      </p:cBhvr>
                                      <p:to>
                                        <p:strVal val="visible"/>
                                      </p:to>
                                    </p:set>
                                    <p:animEffect transition="in" filter="fade">
                                      <p:cBhvr>
                                        <p:cTn id="65" dur="500"/>
                                        <p:tgtEl>
                                          <p:spTgt spid="25"/>
                                        </p:tgtEl>
                                      </p:cBhvr>
                                    </p:animEffect>
                                  </p:childTnLst>
                                </p:cTn>
                              </p:par>
                              <p:par>
                                <p:cTn id="66" presetID="63" presetClass="path" presetSubtype="0" decel="100000" fill="hold" grpId="1" nodeType="withEffect">
                                  <p:stCondLst>
                                    <p:cond delay="0"/>
                                  </p:stCondLst>
                                  <p:childTnLst>
                                    <p:animMotion origin="layout" path="M -0.05361 -9.44167E-7 L -4.69747E-7 -9.44167E-7 " pathEditMode="relative" rAng="0" ptsTypes="AA">
                                      <p:cBhvr>
                                        <p:cTn id="67" dur="750" fill="hold"/>
                                        <p:tgtEl>
                                          <p:spTgt spid="25"/>
                                        </p:tgtEl>
                                        <p:attrNameLst>
                                          <p:attrName>ppt_x</p:attrName>
                                          <p:attrName>ppt_y</p:attrName>
                                        </p:attrNameLst>
                                      </p:cBhvr>
                                      <p:rCtr x="2681" y="0"/>
                                    </p:animMotion>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250"/>
                                  </p:stCondLst>
                                  <p:childTnLst>
                                    <p:set>
                                      <p:cBhvr>
                                        <p:cTn id="71" dur="1" fill="hold">
                                          <p:stCondLst>
                                            <p:cond delay="0"/>
                                          </p:stCondLst>
                                        </p:cTn>
                                        <p:tgtEl>
                                          <p:spTgt spid="26"/>
                                        </p:tgtEl>
                                        <p:attrNameLst>
                                          <p:attrName>style.visibility</p:attrName>
                                        </p:attrNameLst>
                                      </p:cBhvr>
                                      <p:to>
                                        <p:strVal val="visible"/>
                                      </p:to>
                                    </p:set>
                                    <p:animEffect transition="in" filter="fade">
                                      <p:cBhvr>
                                        <p:cTn id="72" dur="500"/>
                                        <p:tgtEl>
                                          <p:spTgt spid="26"/>
                                        </p:tgtEl>
                                      </p:cBhvr>
                                    </p:animEffect>
                                  </p:childTnLst>
                                </p:cTn>
                              </p:par>
                              <p:par>
                                <p:cTn id="73" presetID="63" presetClass="path" presetSubtype="0" decel="100000" fill="hold" grpId="1" nodeType="withEffect">
                                  <p:stCondLst>
                                    <p:cond delay="0"/>
                                  </p:stCondLst>
                                  <p:childTnLst>
                                    <p:animMotion origin="layout" path="M -0.05361 -9.44167E-7 L -4.69747E-7 -9.44167E-7 " pathEditMode="relative" rAng="0" ptsTypes="AA">
                                      <p:cBhvr>
                                        <p:cTn id="74" dur="750" fill="hold"/>
                                        <p:tgtEl>
                                          <p:spTgt spid="26"/>
                                        </p:tgtEl>
                                        <p:attrNameLst>
                                          <p:attrName>ppt_x</p:attrName>
                                          <p:attrName>ppt_y</p:attrName>
                                        </p:attrNameLst>
                                      </p:cBhvr>
                                      <p:rCtr x="2681" y="0"/>
                                    </p:animMotion>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499"/>
                                          </p:stCondLst>
                                        </p:cTn>
                                        <p:tgtEl>
                                          <p:spTgt spid="28"/>
                                        </p:tgtEl>
                                        <p:attrNameLst>
                                          <p:attrName>style.visibility</p:attrName>
                                        </p:attrNameLst>
                                      </p:cBhvr>
                                      <p:to>
                                        <p:strVal val="visible"/>
                                      </p:to>
                                    </p:set>
                                  </p:childTnLst>
                                </p:cTn>
                              </p:par>
                              <p:par>
                                <p:cTn id="79" presetID="6" presetClass="emph" presetSubtype="0" accel="100000" autoRev="1" fill="hold" grpId="1" nodeType="withEffect">
                                  <p:stCondLst>
                                    <p:cond delay="0"/>
                                  </p:stCondLst>
                                  <p:childTnLst>
                                    <p:animScale>
                                      <p:cBhvr>
                                        <p:cTn id="80" dur="500" fill="hold"/>
                                        <p:tgtEl>
                                          <p:spTgt spid="28"/>
                                        </p:tgtEl>
                                      </p:cBhvr>
                                      <p:by x="100000" y="0"/>
                                    </p:animScale>
                                  </p:childTnLst>
                                </p:cTn>
                              </p:par>
                              <p:par>
                                <p:cTn id="81" presetID="42" presetClass="path" presetSubtype="0" decel="100000" fill="hold" grpId="2" nodeType="withEffect">
                                  <p:stCondLst>
                                    <p:cond delay="500"/>
                                  </p:stCondLst>
                                  <p:childTnLst>
                                    <p:animMotion origin="layout" path="M -2.1496E-6 -0.09056 L -2.1496E-6 1.2256E-7 " pathEditMode="relative" rAng="0" ptsTypes="AA">
                                      <p:cBhvr>
                                        <p:cTn id="82" dur="500" fill="hold"/>
                                        <p:tgtEl>
                                          <p:spTgt spid="28"/>
                                        </p:tgtEl>
                                        <p:attrNameLst>
                                          <p:attrName>ppt_x</p:attrName>
                                          <p:attrName>ppt_y</p:attrName>
                                        </p:attrNameLst>
                                      </p:cBhvr>
                                      <p:rCtr x="0" y="4517"/>
                                    </p:animMotion>
                                  </p:childTnLst>
                                </p:cTn>
                              </p:par>
                              <p:par>
                                <p:cTn id="83" presetID="10" presetClass="entr" presetSubtype="0" fill="hold" nodeType="withEffect">
                                  <p:stCondLst>
                                    <p:cond delay="500"/>
                                  </p:stCondLst>
                                  <p:childTnLst>
                                    <p:set>
                                      <p:cBhvr>
                                        <p:cTn id="84" dur="1" fill="hold">
                                          <p:stCondLst>
                                            <p:cond delay="0"/>
                                          </p:stCondLst>
                                        </p:cTn>
                                        <p:tgtEl>
                                          <p:spTgt spid="55"/>
                                        </p:tgtEl>
                                        <p:attrNameLst>
                                          <p:attrName>style.visibility</p:attrName>
                                        </p:attrNameLst>
                                      </p:cBhvr>
                                      <p:to>
                                        <p:strVal val="visible"/>
                                      </p:to>
                                    </p:set>
                                    <p:animEffect transition="in" filter="fade">
                                      <p:cBhvr>
                                        <p:cTn id="85" dur="500"/>
                                        <p:tgtEl>
                                          <p:spTgt spid="55"/>
                                        </p:tgtEl>
                                      </p:cBhvr>
                                    </p:animEffect>
                                  </p:childTnLst>
                                </p:cTn>
                              </p:par>
                              <p:par>
                                <p:cTn id="86" presetID="63" presetClass="path" presetSubtype="0" decel="100000" fill="hold" nodeType="withEffect">
                                  <p:stCondLst>
                                    <p:cond delay="250"/>
                                  </p:stCondLst>
                                  <p:childTnLst>
                                    <p:animMotion origin="layout" path="M -0.05361 -9.44167E-7 L -4.69747E-7 -9.44167E-7 " pathEditMode="relative" rAng="0" ptsTypes="AA">
                                      <p:cBhvr>
                                        <p:cTn id="87" dur="750" fill="hold"/>
                                        <p:tgtEl>
                                          <p:spTgt spid="55"/>
                                        </p:tgtEl>
                                        <p:attrNameLst>
                                          <p:attrName>ppt_x</p:attrName>
                                          <p:attrName>ppt_y</p:attrName>
                                        </p:attrNameLst>
                                      </p:cBhvr>
                                      <p:rCtr x="2681" y="0"/>
                                    </p:animMotion>
                                  </p:childTnLst>
                                </p:cTn>
                              </p:par>
                              <p:par>
                                <p:cTn id="88" presetID="10" presetClass="entr" presetSubtype="0" fill="hold" nodeType="withEffect">
                                  <p:stCondLst>
                                    <p:cond delay="750"/>
                                  </p:stCondLst>
                                  <p:childTnLst>
                                    <p:set>
                                      <p:cBhvr>
                                        <p:cTn id="89" dur="1" fill="hold">
                                          <p:stCondLst>
                                            <p:cond delay="0"/>
                                          </p:stCondLst>
                                        </p:cTn>
                                        <p:tgtEl>
                                          <p:spTgt spid="54"/>
                                        </p:tgtEl>
                                        <p:attrNameLst>
                                          <p:attrName>style.visibility</p:attrName>
                                        </p:attrNameLst>
                                      </p:cBhvr>
                                      <p:to>
                                        <p:strVal val="visible"/>
                                      </p:to>
                                    </p:set>
                                    <p:animEffect transition="in" filter="fade">
                                      <p:cBhvr>
                                        <p:cTn id="90" dur="500"/>
                                        <p:tgtEl>
                                          <p:spTgt spid="54"/>
                                        </p:tgtEl>
                                      </p:cBhvr>
                                    </p:animEffect>
                                  </p:childTnLst>
                                </p:cTn>
                              </p:par>
                              <p:par>
                                <p:cTn id="91" presetID="63" presetClass="path" presetSubtype="0" decel="100000" fill="hold" nodeType="withEffect">
                                  <p:stCondLst>
                                    <p:cond delay="500"/>
                                  </p:stCondLst>
                                  <p:childTnLst>
                                    <p:animMotion origin="layout" path="M -0.05361 -9.44167E-7 L -4.69747E-7 -9.44167E-7 " pathEditMode="relative" rAng="0" ptsTypes="AA">
                                      <p:cBhvr>
                                        <p:cTn id="92" dur="750" fill="hold"/>
                                        <p:tgtEl>
                                          <p:spTgt spid="54"/>
                                        </p:tgtEl>
                                        <p:attrNameLst>
                                          <p:attrName>ppt_x</p:attrName>
                                          <p:attrName>ppt_y</p:attrName>
                                        </p:attrNameLst>
                                      </p:cBhvr>
                                      <p:rCtr x="2681" y="0"/>
                                    </p:animMotion>
                                  </p:childTnLst>
                                </p:cTn>
                              </p:par>
                              <p:par>
                                <p:cTn id="93" presetID="10" presetClass="entr" presetSubtype="0" fill="hold" nodeType="withEffect">
                                  <p:stCondLst>
                                    <p:cond delay="1000"/>
                                  </p:stCondLst>
                                  <p:childTnLst>
                                    <p:set>
                                      <p:cBhvr>
                                        <p:cTn id="94" dur="1" fill="hold">
                                          <p:stCondLst>
                                            <p:cond delay="0"/>
                                          </p:stCondLst>
                                        </p:cTn>
                                        <p:tgtEl>
                                          <p:spTgt spid="53"/>
                                        </p:tgtEl>
                                        <p:attrNameLst>
                                          <p:attrName>style.visibility</p:attrName>
                                        </p:attrNameLst>
                                      </p:cBhvr>
                                      <p:to>
                                        <p:strVal val="visible"/>
                                      </p:to>
                                    </p:set>
                                    <p:animEffect transition="in" filter="fade">
                                      <p:cBhvr>
                                        <p:cTn id="95" dur="500"/>
                                        <p:tgtEl>
                                          <p:spTgt spid="53"/>
                                        </p:tgtEl>
                                      </p:cBhvr>
                                    </p:animEffect>
                                  </p:childTnLst>
                                </p:cTn>
                              </p:par>
                              <p:par>
                                <p:cTn id="96" presetID="63" presetClass="path" presetSubtype="0" decel="100000" fill="hold" nodeType="withEffect">
                                  <p:stCondLst>
                                    <p:cond delay="750"/>
                                  </p:stCondLst>
                                  <p:childTnLst>
                                    <p:animMotion origin="layout" path="M -0.05361 -9.44167E-7 L -4.69747E-7 -9.44167E-7 " pathEditMode="relative" rAng="0" ptsTypes="AA">
                                      <p:cBhvr>
                                        <p:cTn id="97" dur="750" fill="hold"/>
                                        <p:tgtEl>
                                          <p:spTgt spid="53"/>
                                        </p:tgtEl>
                                        <p:attrNameLst>
                                          <p:attrName>ppt_x</p:attrName>
                                          <p:attrName>ppt_y</p:attrName>
                                        </p:attrNameLst>
                                      </p:cBhvr>
                                      <p:rCtr x="2681" y="0"/>
                                    </p:animMotion>
                                  </p:childTnLst>
                                </p:cTn>
                              </p:par>
                              <p:par>
                                <p:cTn id="98" presetID="10" presetClass="entr" presetSubtype="0" fill="hold" nodeType="withEffect">
                                  <p:stCondLst>
                                    <p:cond delay="1250"/>
                                  </p:stCondLst>
                                  <p:childTnLst>
                                    <p:set>
                                      <p:cBhvr>
                                        <p:cTn id="99" dur="1" fill="hold">
                                          <p:stCondLst>
                                            <p:cond delay="0"/>
                                          </p:stCondLst>
                                        </p:cTn>
                                        <p:tgtEl>
                                          <p:spTgt spid="52"/>
                                        </p:tgtEl>
                                        <p:attrNameLst>
                                          <p:attrName>style.visibility</p:attrName>
                                        </p:attrNameLst>
                                      </p:cBhvr>
                                      <p:to>
                                        <p:strVal val="visible"/>
                                      </p:to>
                                    </p:set>
                                    <p:animEffect transition="in" filter="fade">
                                      <p:cBhvr>
                                        <p:cTn id="100" dur="500"/>
                                        <p:tgtEl>
                                          <p:spTgt spid="52"/>
                                        </p:tgtEl>
                                      </p:cBhvr>
                                    </p:animEffect>
                                  </p:childTnLst>
                                </p:cTn>
                              </p:par>
                              <p:par>
                                <p:cTn id="101" presetID="63" presetClass="path" presetSubtype="0" decel="100000" fill="hold" nodeType="withEffect">
                                  <p:stCondLst>
                                    <p:cond delay="1000"/>
                                  </p:stCondLst>
                                  <p:childTnLst>
                                    <p:animMotion origin="layout" path="M -0.05361 -9.44167E-7 L -4.69747E-7 -9.44167E-7 " pathEditMode="relative" rAng="0" ptsTypes="AA">
                                      <p:cBhvr>
                                        <p:cTn id="102" dur="750" fill="hold"/>
                                        <p:tgtEl>
                                          <p:spTgt spid="52"/>
                                        </p:tgtEl>
                                        <p:attrNameLst>
                                          <p:attrName>ppt_x</p:attrName>
                                          <p:attrName>ppt_y</p:attrName>
                                        </p:attrNameLst>
                                      </p:cBhvr>
                                      <p:rCtr x="2681" y="0"/>
                                    </p:animMotion>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499"/>
                                          </p:stCondLst>
                                        </p:cTn>
                                        <p:tgtEl>
                                          <p:spTgt spid="60"/>
                                        </p:tgtEl>
                                        <p:attrNameLst>
                                          <p:attrName>style.visibility</p:attrName>
                                        </p:attrNameLst>
                                      </p:cBhvr>
                                      <p:to>
                                        <p:strVal val="visible"/>
                                      </p:to>
                                    </p:set>
                                  </p:childTnLst>
                                </p:cTn>
                              </p:par>
                              <p:par>
                                <p:cTn id="107" presetID="6" presetClass="emph" presetSubtype="0" accel="100000" autoRev="1" fill="hold" grpId="1" nodeType="withEffect">
                                  <p:stCondLst>
                                    <p:cond delay="0"/>
                                  </p:stCondLst>
                                  <p:childTnLst>
                                    <p:animScale>
                                      <p:cBhvr>
                                        <p:cTn id="108" dur="500" fill="hold"/>
                                        <p:tgtEl>
                                          <p:spTgt spid="60"/>
                                        </p:tgtEl>
                                      </p:cBhvr>
                                      <p:by x="0" y="100000"/>
                                    </p:animScale>
                                  </p:childTnLst>
                                </p:cTn>
                              </p:par>
                              <p:par>
                                <p:cTn id="109" presetID="42" presetClass="path" presetSubtype="0" decel="100000" fill="hold" grpId="2" nodeType="withEffect">
                                  <p:stCondLst>
                                    <p:cond delay="500"/>
                                  </p:stCondLst>
                                  <p:childTnLst>
                                    <p:animMotion origin="layout" path="M -0.00702 -2.52837E-6 L 1.81261E-7 -2.52837E-6 " pathEditMode="relative" rAng="0" ptsTypes="AA">
                                      <p:cBhvr>
                                        <p:cTn id="110" dur="500" fill="hold"/>
                                        <p:tgtEl>
                                          <p:spTgt spid="60"/>
                                        </p:tgtEl>
                                        <p:attrNameLst>
                                          <p:attrName>ppt_x</p:attrName>
                                          <p:attrName>ppt_y</p:attrName>
                                        </p:attrNameLst>
                                      </p:cBhvr>
                                      <p:rCtr x="345" y="0"/>
                                    </p:animMotion>
                                  </p:childTnLst>
                                </p:cTn>
                              </p:par>
                              <p:par>
                                <p:cTn id="111" presetID="1" presetClass="entr" presetSubtype="0" fill="hold" grpId="0" nodeType="withEffect">
                                  <p:stCondLst>
                                    <p:cond delay="0"/>
                                  </p:stCondLst>
                                  <p:childTnLst>
                                    <p:set>
                                      <p:cBhvr>
                                        <p:cTn id="112" dur="1" fill="hold">
                                          <p:stCondLst>
                                            <p:cond delay="499"/>
                                          </p:stCondLst>
                                        </p:cTn>
                                        <p:tgtEl>
                                          <p:spTgt spid="40"/>
                                        </p:tgtEl>
                                        <p:attrNameLst>
                                          <p:attrName>style.visibility</p:attrName>
                                        </p:attrNameLst>
                                      </p:cBhvr>
                                      <p:to>
                                        <p:strVal val="visible"/>
                                      </p:to>
                                    </p:set>
                                  </p:childTnLst>
                                </p:cTn>
                              </p:par>
                              <p:par>
                                <p:cTn id="113" presetID="6" presetClass="emph" presetSubtype="0" accel="100000" autoRev="1" fill="hold" grpId="1" nodeType="withEffect">
                                  <p:stCondLst>
                                    <p:cond delay="0"/>
                                  </p:stCondLst>
                                  <p:childTnLst>
                                    <p:animScale>
                                      <p:cBhvr>
                                        <p:cTn id="114" dur="500" fill="hold"/>
                                        <p:tgtEl>
                                          <p:spTgt spid="40"/>
                                        </p:tgtEl>
                                      </p:cBhvr>
                                      <p:by x="0" y="100000"/>
                                    </p:animScale>
                                  </p:childTnLst>
                                </p:cTn>
                              </p:par>
                              <p:par>
                                <p:cTn id="115" presetID="42" presetClass="path" presetSubtype="0" decel="100000" fill="hold" grpId="2" nodeType="withEffect">
                                  <p:stCondLst>
                                    <p:cond delay="500"/>
                                  </p:stCondLst>
                                  <p:childTnLst>
                                    <p:animMotion origin="layout" path="M -0.07391 -2.52837E-6 L 4.60812E-6 -2.52837E-6 " pathEditMode="relative" rAng="0" ptsTypes="AA">
                                      <p:cBhvr>
                                        <p:cTn id="116" dur="500" fill="hold"/>
                                        <p:tgtEl>
                                          <p:spTgt spid="40"/>
                                        </p:tgtEl>
                                        <p:attrNameLst>
                                          <p:attrName>ppt_x</p:attrName>
                                          <p:attrName>ppt_y</p:attrName>
                                        </p:attrNameLst>
                                      </p:cBhvr>
                                      <p:rCtr x="3689" y="0"/>
                                    </p:animMotion>
                                  </p:childTnLst>
                                </p:cTn>
                              </p:par>
                              <p:par>
                                <p:cTn id="117" presetID="10" presetClass="entr" presetSubtype="0" fill="hold" grpId="0" nodeType="withEffect">
                                  <p:stCondLst>
                                    <p:cond delay="750"/>
                                  </p:stCondLst>
                                  <p:childTnLst>
                                    <p:set>
                                      <p:cBhvr>
                                        <p:cTn id="118" dur="1" fill="hold">
                                          <p:stCondLst>
                                            <p:cond delay="0"/>
                                          </p:stCondLst>
                                        </p:cTn>
                                        <p:tgtEl>
                                          <p:spTgt spid="41"/>
                                        </p:tgtEl>
                                        <p:attrNameLst>
                                          <p:attrName>style.visibility</p:attrName>
                                        </p:attrNameLst>
                                      </p:cBhvr>
                                      <p:to>
                                        <p:strVal val="visible"/>
                                      </p:to>
                                    </p:set>
                                    <p:animEffect transition="in" filter="fade">
                                      <p:cBhvr>
                                        <p:cTn id="119" dur="500"/>
                                        <p:tgtEl>
                                          <p:spTgt spid="41"/>
                                        </p:tgtEl>
                                      </p:cBhvr>
                                    </p:animEffect>
                                  </p:childTnLst>
                                </p:cTn>
                              </p:par>
                              <p:par>
                                <p:cTn id="120" presetID="63" presetClass="path" presetSubtype="0" decel="100000" fill="hold" grpId="1" nodeType="withEffect">
                                  <p:stCondLst>
                                    <p:cond delay="500"/>
                                  </p:stCondLst>
                                  <p:childTnLst>
                                    <p:animMotion origin="layout" path="M -0.05361 -9.07853E-7 L 2.22875E-6 -9.07853E-7 " pathEditMode="relative" rAng="0" ptsTypes="AA">
                                      <p:cBhvr>
                                        <p:cTn id="121" dur="750" fill="hold"/>
                                        <p:tgtEl>
                                          <p:spTgt spid="41"/>
                                        </p:tgtEl>
                                        <p:attrNameLst>
                                          <p:attrName>ppt_x</p:attrName>
                                          <p:attrName>ppt_y</p:attrName>
                                        </p:attrNameLst>
                                      </p:cBhvr>
                                      <p:rCtr x="2681" y="0"/>
                                    </p:animMotion>
                                  </p:childTnLst>
                                </p:cTn>
                              </p:par>
                              <p:par>
                                <p:cTn id="122" presetID="10" presetClass="entr" presetSubtype="0" fill="hold" nodeType="withEffect">
                                  <p:stCondLst>
                                    <p:cond delay="1000"/>
                                  </p:stCondLst>
                                  <p:childTnLst>
                                    <p:set>
                                      <p:cBhvr>
                                        <p:cTn id="123" dur="1" fill="hold">
                                          <p:stCondLst>
                                            <p:cond delay="0"/>
                                          </p:stCondLst>
                                        </p:cTn>
                                        <p:tgtEl>
                                          <p:spTgt spid="42"/>
                                        </p:tgtEl>
                                        <p:attrNameLst>
                                          <p:attrName>style.visibility</p:attrName>
                                        </p:attrNameLst>
                                      </p:cBhvr>
                                      <p:to>
                                        <p:strVal val="visible"/>
                                      </p:to>
                                    </p:set>
                                    <p:animEffect transition="in" filter="fade">
                                      <p:cBhvr>
                                        <p:cTn id="124" dur="500"/>
                                        <p:tgtEl>
                                          <p:spTgt spid="42"/>
                                        </p:tgtEl>
                                      </p:cBhvr>
                                    </p:animEffect>
                                  </p:childTnLst>
                                </p:cTn>
                              </p:par>
                              <p:par>
                                <p:cTn id="125" presetID="63" presetClass="path" presetSubtype="0" decel="100000" fill="hold" nodeType="withEffect">
                                  <p:stCondLst>
                                    <p:cond delay="750"/>
                                  </p:stCondLst>
                                  <p:childTnLst>
                                    <p:animMotion origin="layout" path="M -0.05361 1.15297E-6 L -6.63773E-8 1.15297E-6 " pathEditMode="relative" rAng="0" ptsTypes="AA">
                                      <p:cBhvr>
                                        <p:cTn id="126" dur="750" fill="hold"/>
                                        <p:tgtEl>
                                          <p:spTgt spid="42"/>
                                        </p:tgtEl>
                                        <p:attrNameLst>
                                          <p:attrName>ppt_x</p:attrName>
                                          <p:attrName>ppt_y</p:attrName>
                                        </p:attrNameLst>
                                      </p:cBhvr>
                                      <p:rCtr x="2681"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6" grpId="0" animBg="1"/>
      <p:bldP spid="6" grpId="1" animBg="1"/>
      <p:bldP spid="6" grpId="2" animBg="1"/>
      <p:bldP spid="5" grpId="0" animBg="1"/>
      <p:bldP spid="5" grpId="1" animBg="1"/>
      <p:bldP spid="5" grpId="2" animBg="1"/>
      <p:bldP spid="23" grpId="0" animBg="1"/>
      <p:bldP spid="23" grpId="1" animBg="1"/>
      <p:bldP spid="25" grpId="0"/>
      <p:bldP spid="25" grpId="1"/>
      <p:bldP spid="26" grpId="0"/>
      <p:bldP spid="26" grpId="1"/>
      <p:bldP spid="20" grpId="0" animBg="1"/>
      <p:bldP spid="20" grpId="1" animBg="1"/>
      <p:bldP spid="22" grpId="0"/>
      <p:bldP spid="22" grpId="1"/>
      <p:bldP spid="27" grpId="0"/>
      <p:bldP spid="27" grpId="1"/>
      <p:bldP spid="28" grpId="0" animBg="1"/>
      <p:bldP spid="28" grpId="1" animBg="1"/>
      <p:bldP spid="28" grpId="2" animBg="1"/>
      <p:bldP spid="40" grpId="0" animBg="1"/>
      <p:bldP spid="40" grpId="1" animBg="1"/>
      <p:bldP spid="40" grpId="2" animBg="1"/>
      <p:bldP spid="41" grpId="0"/>
      <p:bldP spid="41" grpId="1"/>
      <p:bldP spid="57" grpId="0"/>
      <p:bldP spid="58" grpId="0"/>
      <p:bldP spid="60" grpId="0" animBg="1"/>
      <p:bldP spid="60" grpId="1" animBg="1"/>
      <p:bldP spid="60" grpId="2"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Title 1"/>
          <p:cNvSpPr>
            <a:spLocks noGrp="1"/>
          </p:cNvSpPr>
          <p:nvPr>
            <p:ph type="title"/>
          </p:nvPr>
        </p:nvSpPr>
        <p:spPr/>
        <p:txBody>
          <a:bodyPr/>
          <a:lstStyle/>
          <a:p>
            <a:r>
              <a:rPr lang="en-US" sz="4800" dirty="0" smtClean="0"/>
              <a:t>Future of .NET</a:t>
            </a:r>
            <a:endParaRPr lang="en-US" sz="4800" dirty="0"/>
          </a:p>
        </p:txBody>
      </p:sp>
      <p:grpSp>
        <p:nvGrpSpPr>
          <p:cNvPr id="35" name="Group 34"/>
          <p:cNvGrpSpPr/>
          <p:nvPr/>
        </p:nvGrpSpPr>
        <p:grpSpPr>
          <a:xfrm>
            <a:off x="795695" y="3600027"/>
            <a:ext cx="3474682" cy="1344382"/>
            <a:chOff x="795695" y="3981660"/>
            <a:chExt cx="3474682" cy="1344382"/>
          </a:xfrm>
        </p:grpSpPr>
        <p:sp>
          <p:nvSpPr>
            <p:cNvPr id="36" name="Rectangle 35"/>
            <p:cNvSpPr/>
            <p:nvPr/>
          </p:nvSpPr>
          <p:spPr bwMode="auto">
            <a:xfrm>
              <a:off x="795695" y="3981661"/>
              <a:ext cx="3474682" cy="1344381"/>
            </a:xfrm>
            <a:prstGeom prst="rect">
              <a:avLst/>
            </a:prstGeom>
            <a:solidFill>
              <a:srgbClr val="0069B8"/>
            </a:solidFill>
            <a:ln w="9525" cap="flat" cmpd="sng" algn="ctr">
              <a:noFill/>
              <a:prstDash val="solid"/>
              <a:headEnd type="none" w="med" len="med"/>
              <a:tailEnd type="none" w="med" len="med"/>
            </a:ln>
            <a:effectLst/>
            <a:extLst/>
          </p:spPr>
          <p:txBody>
            <a:bodyPr vert="horz" wrap="square" lIns="182880" tIns="0" rIns="91436" bIns="0" numCol="1" rtlCol="0" anchor="ctr" anchorCtr="0" compatLnSpc="1">
              <a:prstTxWarp prst="textNoShape">
                <a:avLst/>
              </a:prstTxWarp>
            </a:bodyPr>
            <a:lstStyle/>
            <a:p>
              <a:pPr defTabSz="914099" fontAlgn="base">
                <a:lnSpc>
                  <a:spcPct val="90000"/>
                </a:lnSpc>
                <a:spcBef>
                  <a:spcPct val="0"/>
                </a:spcBef>
                <a:spcAft>
                  <a:spcPct val="0"/>
                </a:spcAft>
              </a:pPr>
              <a:endParaRPr lang="en-US" sz="2400" kern="0" spc="-50" dirty="0" err="1">
                <a:gradFill>
                  <a:gsLst>
                    <a:gs pos="0">
                      <a:srgbClr val="FFFFFF"/>
                    </a:gs>
                    <a:gs pos="100000">
                      <a:srgbClr val="FFFFFF"/>
                    </a:gs>
                  </a:gsLst>
                  <a:lin ang="16200000" scaled="0"/>
                </a:gradFill>
                <a:latin typeface="Segoe UI Light"/>
              </a:endParaRPr>
            </a:p>
          </p:txBody>
        </p:sp>
        <p:sp>
          <p:nvSpPr>
            <p:cNvPr id="37" name="Rectangle 36"/>
            <p:cNvSpPr/>
            <p:nvPr/>
          </p:nvSpPr>
          <p:spPr>
            <a:xfrm>
              <a:off x="1070012" y="4389153"/>
              <a:ext cx="1269899" cy="461665"/>
            </a:xfrm>
            <a:prstGeom prst="rect">
              <a:avLst/>
            </a:prstGeom>
          </p:spPr>
          <p:txBody>
            <a:bodyPr wrap="none">
              <a:spAutoFit/>
            </a:bodyPr>
            <a:lstStyle/>
            <a:p>
              <a:r>
                <a:rPr lang="en-US" sz="2400" kern="0" dirty="0" smtClean="0">
                  <a:solidFill>
                    <a:srgbClr val="FFFFFF"/>
                  </a:solidFill>
                  <a:latin typeface="Segoe UI Light"/>
                  <a:ea typeface="Segoe UI" pitchFamily="34" charset="0"/>
                  <a:cs typeface="Segoe UI" pitchFamily="34" charset="0"/>
                </a:rPr>
                <a:t>Platform</a:t>
              </a:r>
              <a:endParaRPr lang="en-US" sz="2400" kern="0" dirty="0">
                <a:solidFill>
                  <a:srgbClr val="FFFFFF"/>
                </a:solidFill>
                <a:latin typeface="Segoe UI Light"/>
                <a:ea typeface="Segoe UI" pitchFamily="34" charset="0"/>
                <a:cs typeface="Segoe UI" pitchFamily="34" charset="0"/>
              </a:endParaRPr>
            </a:p>
          </p:txBody>
        </p:sp>
        <p:pic>
          <p:nvPicPr>
            <p:cNvPr id="38" name="Picture 6" descr="C:\temp\WinAzure_rgb_Wht_S.png"/>
            <p:cNvPicPr>
              <a:picLocks noChangeAspect="1" noChangeArrowheads="1"/>
            </p:cNvPicPr>
            <p:nvPr/>
          </p:nvPicPr>
          <p:blipFill rotWithShape="1">
            <a:blip r:embed="rId3">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val="0"/>
                </a:ext>
              </a:extLst>
            </a:blip>
            <a:srcRect r="80019"/>
            <a:stretch/>
          </p:blipFill>
          <p:spPr bwMode="auto">
            <a:xfrm>
              <a:off x="3447426" y="3981660"/>
              <a:ext cx="627059" cy="752383"/>
            </a:xfrm>
            <a:prstGeom prst="rect">
              <a:avLst/>
            </a:prstGeom>
            <a:solidFill>
              <a:srgbClr val="0069B8"/>
            </a:solidFill>
            <a:ln w="9525" cap="flat" cmpd="sng" algn="ctr">
              <a:noFill/>
              <a:prstDash val="solid"/>
              <a:headEnd type="none" w="med" len="med"/>
              <a:tailEnd type="none" w="med" len="med"/>
            </a:ln>
            <a:effectLst/>
            <a:extLst/>
          </p:spPr>
        </p:pic>
      </p:grpSp>
      <p:grpSp>
        <p:nvGrpSpPr>
          <p:cNvPr id="39" name="Group 38"/>
          <p:cNvGrpSpPr/>
          <p:nvPr/>
        </p:nvGrpSpPr>
        <p:grpSpPr>
          <a:xfrm>
            <a:off x="4498974" y="3600028"/>
            <a:ext cx="3474682" cy="1344381"/>
            <a:chOff x="4498974" y="3981661"/>
            <a:chExt cx="3474682" cy="1344381"/>
          </a:xfrm>
        </p:grpSpPr>
        <p:sp>
          <p:nvSpPr>
            <p:cNvPr id="40" name="Rectangle 39"/>
            <p:cNvSpPr/>
            <p:nvPr/>
          </p:nvSpPr>
          <p:spPr bwMode="auto">
            <a:xfrm>
              <a:off x="4498974" y="3981661"/>
              <a:ext cx="3474682" cy="1344381"/>
            </a:xfrm>
            <a:prstGeom prst="rect">
              <a:avLst/>
            </a:prstGeom>
            <a:solidFill>
              <a:srgbClr val="7FBA00"/>
            </a:solidFill>
            <a:ln w="25400" cap="flat" cmpd="sng" algn="ctr">
              <a:noFill/>
              <a:prstDash val="solid"/>
              <a:headEnd type="none" w="med" len="med"/>
              <a:tailEnd type="none" w="med" len="med"/>
            </a:ln>
            <a:effectLst/>
          </p:spPr>
          <p:txBody>
            <a:bodyPr vert="horz" wrap="square" lIns="182880" tIns="0" rIns="91436" bIns="0" numCol="1" rtlCol="0" anchor="ctr" anchorCtr="0" compatLnSpc="1">
              <a:prstTxWarp prst="textNoShape">
                <a:avLst/>
              </a:prstTxWarp>
            </a:bodyPr>
            <a:lstStyle/>
            <a:p>
              <a:pPr defTabSz="914099" fontAlgn="base">
                <a:lnSpc>
                  <a:spcPct val="90000"/>
                </a:lnSpc>
                <a:spcBef>
                  <a:spcPct val="0"/>
                </a:spcBef>
                <a:spcAft>
                  <a:spcPct val="0"/>
                </a:spcAft>
              </a:pPr>
              <a:endParaRPr lang="en-US" sz="2400" kern="0" spc="-50" dirty="0" err="1">
                <a:gradFill>
                  <a:gsLst>
                    <a:gs pos="0">
                      <a:srgbClr val="FFFFFF"/>
                    </a:gs>
                    <a:gs pos="100000">
                      <a:srgbClr val="FFFFFF"/>
                    </a:gs>
                  </a:gsLst>
                  <a:lin ang="16200000" scaled="0"/>
                </a:gradFill>
                <a:latin typeface="Segoe UI Light"/>
              </a:endParaRPr>
            </a:p>
          </p:txBody>
        </p:sp>
        <p:sp>
          <p:nvSpPr>
            <p:cNvPr id="41" name="Rectangle 40"/>
            <p:cNvSpPr/>
            <p:nvPr/>
          </p:nvSpPr>
          <p:spPr>
            <a:xfrm>
              <a:off x="4773291" y="4389153"/>
              <a:ext cx="1608133" cy="461665"/>
            </a:xfrm>
            <a:prstGeom prst="rect">
              <a:avLst/>
            </a:prstGeom>
          </p:spPr>
          <p:txBody>
            <a:bodyPr wrap="none">
              <a:spAutoFit/>
            </a:bodyPr>
            <a:lstStyle/>
            <a:p>
              <a:r>
                <a:rPr lang="en-US" sz="2400" kern="0" dirty="0" smtClean="0">
                  <a:solidFill>
                    <a:srgbClr val="FFFFFF"/>
                  </a:solidFill>
                  <a:latin typeface="Segoe UI Light"/>
                  <a:ea typeface="Segoe UI" pitchFamily="34" charset="0"/>
                  <a:cs typeface="Segoe UI" pitchFamily="34" charset="0"/>
                </a:rPr>
                <a:t>Framework</a:t>
              </a:r>
              <a:endParaRPr lang="en-US" sz="2400" kern="0" dirty="0">
                <a:solidFill>
                  <a:srgbClr val="FFFFFF"/>
                </a:solidFill>
                <a:latin typeface="Segoe UI Light"/>
                <a:ea typeface="Segoe UI" pitchFamily="34" charset="0"/>
                <a:cs typeface="Segoe UI" pitchFamily="34" charset="0"/>
              </a:endParaRPr>
            </a:p>
          </p:txBody>
        </p:sp>
        <p:pic>
          <p:nvPicPr>
            <p:cNvPr id="42" name="Picture 4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80230" y="3986643"/>
              <a:ext cx="707237" cy="690264"/>
            </a:xfrm>
            <a:prstGeom prst="rect">
              <a:avLst/>
            </a:prstGeom>
          </p:spPr>
        </p:pic>
      </p:grpSp>
      <p:grpSp>
        <p:nvGrpSpPr>
          <p:cNvPr id="43" name="Group 42"/>
          <p:cNvGrpSpPr/>
          <p:nvPr/>
        </p:nvGrpSpPr>
        <p:grpSpPr>
          <a:xfrm>
            <a:off x="8204713" y="3600028"/>
            <a:ext cx="3474682" cy="1344381"/>
            <a:chOff x="8204713" y="3981661"/>
            <a:chExt cx="3474682" cy="1344381"/>
          </a:xfrm>
        </p:grpSpPr>
        <p:sp>
          <p:nvSpPr>
            <p:cNvPr id="44" name="Rectangle 43"/>
            <p:cNvSpPr/>
            <p:nvPr/>
          </p:nvSpPr>
          <p:spPr bwMode="auto">
            <a:xfrm>
              <a:off x="8204713" y="3981661"/>
              <a:ext cx="3474682" cy="1344381"/>
            </a:xfrm>
            <a:prstGeom prst="rect">
              <a:avLst/>
            </a:prstGeom>
            <a:solidFill>
              <a:srgbClr val="68217A"/>
            </a:solidFill>
            <a:ln w="25400" cap="flat" cmpd="sng" algn="ctr">
              <a:noFill/>
              <a:prstDash val="solid"/>
              <a:headEnd type="none" w="med" len="med"/>
              <a:tailEnd type="none" w="med" len="med"/>
            </a:ln>
            <a:effectLst/>
          </p:spPr>
          <p:txBody>
            <a:bodyPr vert="horz" wrap="square" lIns="182880" tIns="0" rIns="91436" bIns="0" numCol="1" rtlCol="0" anchor="ctr" anchorCtr="0" compatLnSpc="1">
              <a:prstTxWarp prst="textNoShape">
                <a:avLst/>
              </a:prstTxWarp>
            </a:bodyPr>
            <a:lstStyle/>
            <a:p>
              <a:pPr defTabSz="914099" fontAlgn="base">
                <a:lnSpc>
                  <a:spcPct val="90000"/>
                </a:lnSpc>
                <a:spcBef>
                  <a:spcPct val="0"/>
                </a:spcBef>
                <a:spcAft>
                  <a:spcPct val="0"/>
                </a:spcAft>
              </a:pPr>
              <a:endParaRPr lang="en-US" sz="2400" kern="0" spc="-50" dirty="0" err="1">
                <a:gradFill>
                  <a:gsLst>
                    <a:gs pos="0">
                      <a:srgbClr val="FFFFFF"/>
                    </a:gs>
                    <a:gs pos="100000">
                      <a:srgbClr val="FFFFFF"/>
                    </a:gs>
                  </a:gsLst>
                  <a:lin ang="16200000" scaled="0"/>
                </a:gradFill>
                <a:latin typeface="Segoe UI Light"/>
              </a:endParaRPr>
            </a:p>
          </p:txBody>
        </p:sp>
        <p:sp>
          <p:nvSpPr>
            <p:cNvPr id="45" name="Rectangle 44"/>
            <p:cNvSpPr/>
            <p:nvPr/>
          </p:nvSpPr>
          <p:spPr>
            <a:xfrm>
              <a:off x="8479030" y="4389153"/>
              <a:ext cx="870751" cy="461665"/>
            </a:xfrm>
            <a:prstGeom prst="rect">
              <a:avLst/>
            </a:prstGeom>
          </p:spPr>
          <p:txBody>
            <a:bodyPr wrap="none">
              <a:spAutoFit/>
            </a:bodyPr>
            <a:lstStyle/>
            <a:p>
              <a:r>
                <a:rPr lang="en-US" sz="2400" kern="0" dirty="0" smtClean="0">
                  <a:solidFill>
                    <a:srgbClr val="FFFFFF"/>
                  </a:solidFill>
                  <a:latin typeface="Segoe UI Light"/>
                  <a:ea typeface="Segoe UI" pitchFamily="34" charset="0"/>
                  <a:cs typeface="Segoe UI" pitchFamily="34" charset="0"/>
                </a:rPr>
                <a:t>Tools</a:t>
              </a:r>
              <a:endParaRPr lang="en-US" sz="2400" kern="0" dirty="0">
                <a:solidFill>
                  <a:srgbClr val="FFFFFF"/>
                </a:solidFill>
                <a:latin typeface="Segoe UI Light"/>
                <a:ea typeface="Segoe UI" pitchFamily="34" charset="0"/>
                <a:cs typeface="Segoe UI" pitchFamily="34" charset="0"/>
              </a:endParaRPr>
            </a:p>
          </p:txBody>
        </p:sp>
        <p:pic>
          <p:nvPicPr>
            <p:cNvPr id="46" name="Picture 45"/>
            <p:cNvPicPr>
              <a:picLocks noChangeAspect="1" noChangeArrowheads="1"/>
            </p:cNvPicPr>
            <p:nvPr/>
          </p:nvPicPr>
          <p:blipFill rotWithShape="1">
            <a:blip r:embed="rId6">
              <a:extLst>
                <a:ext uri="{BEBA8EAE-BF5A-486C-A8C5-ECC9F3942E4B}">
                  <a14:imgProps xmlns:a14="http://schemas.microsoft.com/office/drawing/2010/main">
                    <a14:imgLayer r:embed="rId7">
                      <a14:imgEffect>
                        <a14:brightnessContrast bright="100000"/>
                      </a14:imgEffect>
                    </a14:imgLayer>
                  </a14:imgProps>
                </a:ext>
                <a:ext uri="{28A0092B-C50C-407E-A947-70E740481C1C}">
                  <a14:useLocalDpi xmlns:a14="http://schemas.microsoft.com/office/drawing/2010/main" val="0"/>
                </a:ext>
              </a:extLst>
            </a:blip>
            <a:srcRect r="82926" b="-8585"/>
            <a:stretch/>
          </p:blipFill>
          <p:spPr bwMode="auto">
            <a:xfrm>
              <a:off x="10945424" y="4127870"/>
              <a:ext cx="489502" cy="444189"/>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47" name="Group 46"/>
          <p:cNvGrpSpPr/>
          <p:nvPr/>
        </p:nvGrpSpPr>
        <p:grpSpPr>
          <a:xfrm>
            <a:off x="795695" y="2491433"/>
            <a:ext cx="11368511" cy="807074"/>
            <a:chOff x="795695" y="4289268"/>
            <a:chExt cx="11368511" cy="807074"/>
          </a:xfrm>
        </p:grpSpPr>
        <p:sp>
          <p:nvSpPr>
            <p:cNvPr id="48" name="Right Arrow 47"/>
            <p:cNvSpPr/>
            <p:nvPr/>
          </p:nvSpPr>
          <p:spPr bwMode="auto">
            <a:xfrm>
              <a:off x="795696" y="4289268"/>
              <a:ext cx="11368510" cy="807074"/>
            </a:xfrm>
            <a:prstGeom prst="rightArrow">
              <a:avLst>
                <a:gd name="adj1" fmla="val 100000"/>
                <a:gd name="adj2" fmla="val 33317"/>
              </a:avLst>
            </a:prstGeom>
            <a:solidFill>
              <a:srgbClr val="FFFFFF">
                <a:lumMod val="85000"/>
                <a:alpha val="69804"/>
              </a:srgbClr>
            </a:solidFill>
            <a:ln w="9525" cap="flat" cmpd="sng" algn="ctr">
              <a:noFill/>
              <a:prstDash val="solid"/>
              <a:headEnd type="none" w="med" len="med"/>
              <a:tailEnd type="none" w="med" len="med"/>
            </a:ln>
            <a:effectLst/>
          </p:spPr>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defRPr/>
              </a:pPr>
              <a:endParaRPr lang="en-US" sz="2400" kern="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49" name="Rectangle 48"/>
            <p:cNvSpPr/>
            <p:nvPr/>
          </p:nvSpPr>
          <p:spPr>
            <a:xfrm>
              <a:off x="795695" y="4364830"/>
              <a:ext cx="10391705" cy="646331"/>
            </a:xfrm>
            <a:prstGeom prst="rect">
              <a:avLst/>
            </a:prstGeom>
          </p:spPr>
          <p:txBody>
            <a:bodyPr wrap="square">
              <a:spAutoFit/>
            </a:bodyPr>
            <a:lstStyle/>
            <a:p>
              <a:pPr algn="ctr" defTabSz="914400">
                <a:defRPr/>
              </a:pPr>
              <a:r>
                <a:rPr lang="en-US" sz="3600" kern="0" spc="-150" dirty="0" smtClean="0">
                  <a:gradFill>
                    <a:gsLst>
                      <a:gs pos="0">
                        <a:srgbClr val="3F3F3F"/>
                      </a:gs>
                      <a:gs pos="100000">
                        <a:srgbClr val="3F3F3F"/>
                      </a:gs>
                    </a:gsLst>
                    <a:lin ang="16200000" scaled="0"/>
                  </a:gradFill>
                  <a:latin typeface="Segoe UI Light"/>
                </a:rPr>
                <a:t>Providing the best end-to-end development experience…</a:t>
              </a:r>
              <a:endParaRPr lang="en-US" sz="1400" kern="0" dirty="0" smtClean="0">
                <a:solidFill>
                  <a:srgbClr val="404040"/>
                </a:solidFill>
              </a:endParaRPr>
            </a:p>
          </p:txBody>
        </p:sp>
      </p:grpSp>
      <p:grpSp>
        <p:nvGrpSpPr>
          <p:cNvPr id="50" name="Group 49"/>
          <p:cNvGrpSpPr/>
          <p:nvPr/>
        </p:nvGrpSpPr>
        <p:grpSpPr>
          <a:xfrm>
            <a:off x="812586" y="2493454"/>
            <a:ext cx="11368511" cy="807074"/>
            <a:chOff x="795695" y="4289268"/>
            <a:chExt cx="11368511" cy="807074"/>
          </a:xfrm>
        </p:grpSpPr>
        <p:sp>
          <p:nvSpPr>
            <p:cNvPr id="51" name="Right Arrow 50"/>
            <p:cNvSpPr/>
            <p:nvPr/>
          </p:nvSpPr>
          <p:spPr bwMode="auto">
            <a:xfrm>
              <a:off x="795696" y="4289268"/>
              <a:ext cx="11368510" cy="807074"/>
            </a:xfrm>
            <a:prstGeom prst="rightArrow">
              <a:avLst>
                <a:gd name="adj1" fmla="val 100000"/>
                <a:gd name="adj2" fmla="val 33317"/>
              </a:avLst>
            </a:prstGeom>
            <a:solidFill>
              <a:srgbClr val="FFFFFF">
                <a:lumMod val="85000"/>
                <a:alpha val="69804"/>
              </a:srgbClr>
            </a:solidFill>
            <a:ln w="9525" cap="flat" cmpd="sng" algn="ctr">
              <a:noFill/>
              <a:prstDash val="solid"/>
              <a:headEnd type="none" w="med" len="med"/>
              <a:tailEnd type="none" w="med" len="med"/>
            </a:ln>
            <a:effectLst/>
          </p:spPr>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defRPr/>
              </a:pPr>
              <a:endParaRPr lang="en-US" sz="2400" kern="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52" name="Rectangle 51"/>
            <p:cNvSpPr/>
            <p:nvPr/>
          </p:nvSpPr>
          <p:spPr>
            <a:xfrm>
              <a:off x="795695" y="4364830"/>
              <a:ext cx="10391705" cy="646331"/>
            </a:xfrm>
            <a:prstGeom prst="rect">
              <a:avLst/>
            </a:prstGeom>
          </p:spPr>
          <p:txBody>
            <a:bodyPr wrap="square">
              <a:spAutoFit/>
            </a:bodyPr>
            <a:lstStyle/>
            <a:p>
              <a:pPr algn="ctr" defTabSz="914400">
                <a:defRPr/>
              </a:pPr>
              <a:r>
                <a:rPr lang="en-US" sz="3600" kern="0" spc="-150" dirty="0" smtClean="0">
                  <a:gradFill>
                    <a:gsLst>
                      <a:gs pos="0">
                        <a:srgbClr val="3F3F3F"/>
                      </a:gs>
                      <a:gs pos="100000">
                        <a:srgbClr val="3F3F3F"/>
                      </a:gs>
                    </a:gsLst>
                    <a:lin ang="16200000" scaled="0"/>
                  </a:gradFill>
                  <a:latin typeface="Segoe UI Light"/>
                </a:rPr>
                <a:t>…on your terms</a:t>
              </a:r>
              <a:endParaRPr lang="en-US" sz="1400" kern="0" dirty="0" smtClean="0">
                <a:solidFill>
                  <a:srgbClr val="404040"/>
                </a:solidFill>
              </a:endParaRPr>
            </a:p>
          </p:txBody>
        </p:sp>
      </p:grpSp>
      <p:grpSp>
        <p:nvGrpSpPr>
          <p:cNvPr id="53" name="Group 52"/>
          <p:cNvGrpSpPr/>
          <p:nvPr/>
        </p:nvGrpSpPr>
        <p:grpSpPr>
          <a:xfrm>
            <a:off x="795695" y="3993932"/>
            <a:ext cx="10883700" cy="1332110"/>
            <a:chOff x="795695" y="3993932"/>
            <a:chExt cx="10883700" cy="1332110"/>
          </a:xfrm>
        </p:grpSpPr>
        <p:grpSp>
          <p:nvGrpSpPr>
            <p:cNvPr id="54" name="Group 53"/>
            <p:cNvGrpSpPr/>
            <p:nvPr/>
          </p:nvGrpSpPr>
          <p:grpSpPr>
            <a:xfrm>
              <a:off x="795695" y="3993932"/>
              <a:ext cx="3474682" cy="1332110"/>
              <a:chOff x="795695" y="3993932"/>
              <a:chExt cx="3474682" cy="1332110"/>
            </a:xfrm>
          </p:grpSpPr>
          <p:sp>
            <p:nvSpPr>
              <p:cNvPr id="77" name="Rectangle 76"/>
              <p:cNvSpPr/>
              <p:nvPr/>
            </p:nvSpPr>
            <p:spPr bwMode="auto">
              <a:xfrm>
                <a:off x="795695" y="3993932"/>
                <a:ext cx="3474682" cy="1332110"/>
              </a:xfrm>
              <a:prstGeom prst="rect">
                <a:avLst/>
              </a:prstGeom>
              <a:solidFill>
                <a:srgbClr val="FFFFFF">
                  <a:lumMod val="95000"/>
                </a:srgbClr>
              </a:solidFill>
              <a:ln w="9525" cap="flat" cmpd="sng" algn="ctr">
                <a:solidFill>
                  <a:srgbClr val="404040">
                    <a:lumMod val="50000"/>
                    <a:lumOff val="50000"/>
                  </a:srgbClr>
                </a:solidFill>
                <a:prstDash val="solid"/>
                <a:headEnd type="none" w="med" len="med"/>
                <a:tailEnd type="none" w="med" len="med"/>
              </a:ln>
              <a:effectLst/>
            </p:spPr>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lnSpc>
                    <a:spcPct val="90000"/>
                  </a:lnSpc>
                  <a:spcBef>
                    <a:spcPct val="0"/>
                  </a:spcBef>
                  <a:spcAft>
                    <a:spcPct val="0"/>
                  </a:spcAft>
                  <a:defRPr/>
                </a:pPr>
                <a:endParaRPr lang="en-US" sz="9600" kern="0" dirty="0" err="1" smtClean="0">
                  <a:gradFill>
                    <a:gsLst>
                      <a:gs pos="0">
                        <a:srgbClr val="FFFFFF"/>
                      </a:gs>
                      <a:gs pos="100000">
                        <a:srgbClr val="FFFFFF"/>
                      </a:gs>
                    </a:gsLst>
                    <a:lin ang="5400000" scaled="0"/>
                  </a:gradFill>
                  <a:latin typeface="Segoe UI Light"/>
                  <a:ea typeface="Segoe UI" pitchFamily="34" charset="0"/>
                  <a:cs typeface="Segoe UI" pitchFamily="34" charset="0"/>
                </a:endParaRPr>
              </a:p>
            </p:txBody>
          </p:sp>
          <p:sp>
            <p:nvSpPr>
              <p:cNvPr id="78" name="Rectangle 77"/>
              <p:cNvSpPr/>
              <p:nvPr/>
            </p:nvSpPr>
            <p:spPr>
              <a:xfrm>
                <a:off x="1063998" y="4395703"/>
                <a:ext cx="2712602" cy="461665"/>
              </a:xfrm>
              <a:prstGeom prst="rect">
                <a:avLst/>
              </a:prstGeom>
            </p:spPr>
            <p:txBody>
              <a:bodyPr wrap="none">
                <a:spAutoFit/>
              </a:bodyPr>
              <a:lstStyle/>
              <a:p>
                <a:pPr defTabSz="914400">
                  <a:defRPr/>
                </a:pPr>
                <a:r>
                  <a:rPr lang="en-US" sz="2400" kern="0" dirty="0" smtClean="0">
                    <a:solidFill>
                      <a:srgbClr val="FFFFFF">
                        <a:lumMod val="50000"/>
                      </a:srgbClr>
                    </a:solidFill>
                    <a:latin typeface="Segoe UI Light"/>
                    <a:ea typeface="Segoe UI" pitchFamily="34" charset="0"/>
                    <a:cs typeface="Segoe UI" pitchFamily="34" charset="0"/>
                  </a:rPr>
                  <a:t>…or bring your own</a:t>
                </a:r>
              </a:p>
            </p:txBody>
          </p:sp>
        </p:grpSp>
        <p:grpSp>
          <p:nvGrpSpPr>
            <p:cNvPr id="71" name="Group 70"/>
            <p:cNvGrpSpPr/>
            <p:nvPr/>
          </p:nvGrpSpPr>
          <p:grpSpPr>
            <a:xfrm>
              <a:off x="4498974" y="3993932"/>
              <a:ext cx="3474682" cy="1332110"/>
              <a:chOff x="4498974" y="3993932"/>
              <a:chExt cx="3474682" cy="1332110"/>
            </a:xfrm>
          </p:grpSpPr>
          <p:sp>
            <p:nvSpPr>
              <p:cNvPr id="75" name="Rectangle 74"/>
              <p:cNvSpPr/>
              <p:nvPr/>
            </p:nvSpPr>
            <p:spPr bwMode="auto">
              <a:xfrm>
                <a:off x="4498974" y="3993932"/>
                <a:ext cx="3474682" cy="1332110"/>
              </a:xfrm>
              <a:prstGeom prst="rect">
                <a:avLst/>
              </a:prstGeom>
              <a:solidFill>
                <a:srgbClr val="FFFFFF">
                  <a:lumMod val="95000"/>
                </a:srgbClr>
              </a:solidFill>
              <a:ln w="9525" cap="flat" cmpd="sng" algn="ctr">
                <a:solidFill>
                  <a:srgbClr val="404040">
                    <a:lumMod val="50000"/>
                    <a:lumOff val="50000"/>
                  </a:srgbClr>
                </a:solidFill>
                <a:prstDash val="solid"/>
                <a:headEnd type="none" w="med" len="med"/>
                <a:tailEnd type="none" w="med" len="med"/>
              </a:ln>
              <a:effectLst/>
            </p:spPr>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lnSpc>
                    <a:spcPct val="90000"/>
                  </a:lnSpc>
                  <a:spcBef>
                    <a:spcPct val="0"/>
                  </a:spcBef>
                  <a:spcAft>
                    <a:spcPct val="0"/>
                  </a:spcAft>
                  <a:defRPr/>
                </a:pPr>
                <a:endParaRPr lang="en-US" sz="9600" kern="0" dirty="0" err="1" smtClean="0">
                  <a:gradFill>
                    <a:gsLst>
                      <a:gs pos="0">
                        <a:srgbClr val="FFFFFF"/>
                      </a:gs>
                      <a:gs pos="100000">
                        <a:srgbClr val="FFFFFF"/>
                      </a:gs>
                    </a:gsLst>
                    <a:lin ang="5400000" scaled="0"/>
                  </a:gradFill>
                  <a:latin typeface="Segoe UI Light"/>
                  <a:ea typeface="Segoe UI" pitchFamily="34" charset="0"/>
                  <a:cs typeface="Segoe UI" pitchFamily="34" charset="0"/>
                </a:endParaRPr>
              </a:p>
            </p:txBody>
          </p:sp>
          <p:sp>
            <p:nvSpPr>
              <p:cNvPr id="76" name="Rectangle 75"/>
              <p:cNvSpPr/>
              <p:nvPr/>
            </p:nvSpPr>
            <p:spPr>
              <a:xfrm>
                <a:off x="4767277" y="4395703"/>
                <a:ext cx="2719014" cy="461665"/>
              </a:xfrm>
              <a:prstGeom prst="rect">
                <a:avLst/>
              </a:prstGeom>
            </p:spPr>
            <p:txBody>
              <a:bodyPr wrap="none">
                <a:spAutoFit/>
              </a:bodyPr>
              <a:lstStyle/>
              <a:p>
                <a:pPr defTabSz="914400">
                  <a:defRPr/>
                </a:pPr>
                <a:r>
                  <a:rPr lang="en-US" sz="2400" kern="0" dirty="0">
                    <a:solidFill>
                      <a:srgbClr val="FFFFFF">
                        <a:lumMod val="50000"/>
                      </a:srgbClr>
                    </a:solidFill>
                    <a:latin typeface="Segoe UI Light"/>
                    <a:ea typeface="Segoe UI" pitchFamily="34" charset="0"/>
                    <a:cs typeface="Segoe UI" pitchFamily="34" charset="0"/>
                  </a:rPr>
                  <a:t>…or bring your own</a:t>
                </a:r>
              </a:p>
            </p:txBody>
          </p:sp>
        </p:grpSp>
        <p:grpSp>
          <p:nvGrpSpPr>
            <p:cNvPr id="72" name="Group 71"/>
            <p:cNvGrpSpPr/>
            <p:nvPr/>
          </p:nvGrpSpPr>
          <p:grpSpPr>
            <a:xfrm>
              <a:off x="8204713" y="3993932"/>
              <a:ext cx="3474682" cy="1332110"/>
              <a:chOff x="8204713" y="3993932"/>
              <a:chExt cx="3474682" cy="1332110"/>
            </a:xfrm>
          </p:grpSpPr>
          <p:sp>
            <p:nvSpPr>
              <p:cNvPr id="73" name="Rectangle 72"/>
              <p:cNvSpPr/>
              <p:nvPr/>
            </p:nvSpPr>
            <p:spPr bwMode="auto">
              <a:xfrm>
                <a:off x="8204713" y="3993932"/>
                <a:ext cx="3474682" cy="1332110"/>
              </a:xfrm>
              <a:prstGeom prst="rect">
                <a:avLst/>
              </a:prstGeom>
              <a:solidFill>
                <a:srgbClr val="FFFFFF">
                  <a:lumMod val="95000"/>
                </a:srgbClr>
              </a:solidFill>
              <a:ln w="9525" cap="flat" cmpd="sng" algn="ctr">
                <a:solidFill>
                  <a:srgbClr val="404040">
                    <a:lumMod val="50000"/>
                    <a:lumOff val="50000"/>
                  </a:srgbClr>
                </a:solidFill>
                <a:prstDash val="solid"/>
                <a:headEnd type="none" w="med" len="med"/>
                <a:tailEnd type="none" w="med" len="med"/>
              </a:ln>
              <a:effectLst/>
            </p:spPr>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lnSpc>
                    <a:spcPct val="90000"/>
                  </a:lnSpc>
                  <a:spcBef>
                    <a:spcPct val="0"/>
                  </a:spcBef>
                  <a:spcAft>
                    <a:spcPct val="0"/>
                  </a:spcAft>
                  <a:defRPr/>
                </a:pPr>
                <a:endParaRPr lang="en-US" sz="9600" kern="0" dirty="0" err="1" smtClean="0">
                  <a:gradFill>
                    <a:gsLst>
                      <a:gs pos="0">
                        <a:srgbClr val="FFFFFF"/>
                      </a:gs>
                      <a:gs pos="100000">
                        <a:srgbClr val="FFFFFF"/>
                      </a:gs>
                    </a:gsLst>
                    <a:lin ang="5400000" scaled="0"/>
                  </a:gradFill>
                  <a:latin typeface="Segoe UI Light"/>
                  <a:ea typeface="Segoe UI" pitchFamily="34" charset="0"/>
                  <a:cs typeface="Segoe UI" pitchFamily="34" charset="0"/>
                </a:endParaRPr>
              </a:p>
            </p:txBody>
          </p:sp>
          <p:sp>
            <p:nvSpPr>
              <p:cNvPr id="74" name="Rectangle 73"/>
              <p:cNvSpPr/>
              <p:nvPr/>
            </p:nvSpPr>
            <p:spPr>
              <a:xfrm>
                <a:off x="8473016" y="4395703"/>
                <a:ext cx="2719014" cy="461665"/>
              </a:xfrm>
              <a:prstGeom prst="rect">
                <a:avLst/>
              </a:prstGeom>
            </p:spPr>
            <p:txBody>
              <a:bodyPr wrap="none">
                <a:spAutoFit/>
              </a:bodyPr>
              <a:lstStyle/>
              <a:p>
                <a:pPr defTabSz="914400">
                  <a:defRPr/>
                </a:pPr>
                <a:r>
                  <a:rPr lang="en-US" sz="2400" kern="0" dirty="0">
                    <a:solidFill>
                      <a:srgbClr val="FFFFFF">
                        <a:lumMod val="50000"/>
                      </a:srgbClr>
                    </a:solidFill>
                    <a:latin typeface="Segoe UI Light"/>
                    <a:ea typeface="Segoe UI" pitchFamily="34" charset="0"/>
                    <a:cs typeface="Segoe UI" pitchFamily="34" charset="0"/>
                  </a:rPr>
                  <a:t>…or bring your own</a:t>
                </a:r>
              </a:p>
            </p:txBody>
          </p:sp>
        </p:grpSp>
      </p:grpSp>
    </p:spTree>
    <p:extLst>
      <p:ext uri="{BB962C8B-B14F-4D97-AF65-F5344CB8AC3E}">
        <p14:creationId xmlns:p14="http://schemas.microsoft.com/office/powerpoint/2010/main" val="137192807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500"/>
                                        <p:tgtEl>
                                          <p:spTgt spid="47"/>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35"/>
                                        </p:tgtEl>
                                        <p:attrNameLst>
                                          <p:attrName>style.visibility</p:attrName>
                                        </p:attrNameLst>
                                      </p:cBhvr>
                                      <p:to>
                                        <p:strVal val="visible"/>
                                      </p:to>
                                    </p:set>
                                    <p:animEffect transition="in" filter="fade">
                                      <p:cBhvr>
                                        <p:cTn id="11" dur="500"/>
                                        <p:tgtEl>
                                          <p:spTgt spid="35"/>
                                        </p:tgtEl>
                                      </p:cBhvr>
                                    </p:animEffect>
                                    <p:anim calcmode="lin" valueType="num">
                                      <p:cBhvr>
                                        <p:cTn id="12" dur="500" fill="hold"/>
                                        <p:tgtEl>
                                          <p:spTgt spid="35"/>
                                        </p:tgtEl>
                                        <p:attrNameLst>
                                          <p:attrName>ppt_x</p:attrName>
                                        </p:attrNameLst>
                                      </p:cBhvr>
                                      <p:tavLst>
                                        <p:tav tm="0">
                                          <p:val>
                                            <p:strVal val="#ppt_x"/>
                                          </p:val>
                                        </p:tav>
                                        <p:tav tm="100000">
                                          <p:val>
                                            <p:strVal val="#ppt_x"/>
                                          </p:val>
                                        </p:tav>
                                      </p:tavLst>
                                    </p:anim>
                                    <p:anim calcmode="lin" valueType="num">
                                      <p:cBhvr>
                                        <p:cTn id="13" dur="500" fill="hold"/>
                                        <p:tgtEl>
                                          <p:spTgt spid="35"/>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39"/>
                                        </p:tgtEl>
                                        <p:attrNameLst>
                                          <p:attrName>style.visibility</p:attrName>
                                        </p:attrNameLst>
                                      </p:cBhvr>
                                      <p:to>
                                        <p:strVal val="visible"/>
                                      </p:to>
                                    </p:set>
                                    <p:animEffect transition="in" filter="fade">
                                      <p:cBhvr>
                                        <p:cTn id="17" dur="500"/>
                                        <p:tgtEl>
                                          <p:spTgt spid="39"/>
                                        </p:tgtEl>
                                      </p:cBhvr>
                                    </p:animEffect>
                                    <p:anim calcmode="lin" valueType="num">
                                      <p:cBhvr>
                                        <p:cTn id="18" dur="500" fill="hold"/>
                                        <p:tgtEl>
                                          <p:spTgt spid="39"/>
                                        </p:tgtEl>
                                        <p:attrNameLst>
                                          <p:attrName>ppt_x</p:attrName>
                                        </p:attrNameLst>
                                      </p:cBhvr>
                                      <p:tavLst>
                                        <p:tav tm="0">
                                          <p:val>
                                            <p:strVal val="#ppt_x"/>
                                          </p:val>
                                        </p:tav>
                                        <p:tav tm="100000">
                                          <p:val>
                                            <p:strVal val="#ppt_x"/>
                                          </p:val>
                                        </p:tav>
                                      </p:tavLst>
                                    </p:anim>
                                    <p:anim calcmode="lin" valueType="num">
                                      <p:cBhvr>
                                        <p:cTn id="19" dur="500" fill="hold"/>
                                        <p:tgtEl>
                                          <p:spTgt spid="39"/>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nodeType="afterEffect">
                                  <p:stCondLst>
                                    <p:cond delay="0"/>
                                  </p:stCondLst>
                                  <p:childTnLst>
                                    <p:set>
                                      <p:cBhvr>
                                        <p:cTn id="22" dur="1" fill="hold">
                                          <p:stCondLst>
                                            <p:cond delay="0"/>
                                          </p:stCondLst>
                                        </p:cTn>
                                        <p:tgtEl>
                                          <p:spTgt spid="43"/>
                                        </p:tgtEl>
                                        <p:attrNameLst>
                                          <p:attrName>style.visibility</p:attrName>
                                        </p:attrNameLst>
                                      </p:cBhvr>
                                      <p:to>
                                        <p:strVal val="visible"/>
                                      </p:to>
                                    </p:set>
                                    <p:animEffect transition="in" filter="fade">
                                      <p:cBhvr>
                                        <p:cTn id="23" dur="500"/>
                                        <p:tgtEl>
                                          <p:spTgt spid="43"/>
                                        </p:tgtEl>
                                      </p:cBhvr>
                                    </p:animEffect>
                                    <p:anim calcmode="lin" valueType="num">
                                      <p:cBhvr>
                                        <p:cTn id="24" dur="500" fill="hold"/>
                                        <p:tgtEl>
                                          <p:spTgt spid="43"/>
                                        </p:tgtEl>
                                        <p:attrNameLst>
                                          <p:attrName>ppt_x</p:attrName>
                                        </p:attrNameLst>
                                      </p:cBhvr>
                                      <p:tavLst>
                                        <p:tav tm="0">
                                          <p:val>
                                            <p:strVal val="#ppt_x"/>
                                          </p:val>
                                        </p:tav>
                                        <p:tav tm="100000">
                                          <p:val>
                                            <p:strVal val="#ppt_x"/>
                                          </p:val>
                                        </p:tav>
                                      </p:tavLst>
                                    </p:anim>
                                    <p:anim calcmode="lin" valueType="num">
                                      <p:cBhvr>
                                        <p:cTn id="25" dur="5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nodeType="clickEffect">
                                  <p:stCondLst>
                                    <p:cond delay="0"/>
                                  </p:stCondLst>
                                  <p:childTnLst>
                                    <p:animEffect transition="out" filter="fade">
                                      <p:cBhvr>
                                        <p:cTn id="29" dur="500"/>
                                        <p:tgtEl>
                                          <p:spTgt spid="47"/>
                                        </p:tgtEl>
                                      </p:cBhvr>
                                    </p:animEffect>
                                    <p:set>
                                      <p:cBhvr>
                                        <p:cTn id="30" dur="1" fill="hold">
                                          <p:stCondLst>
                                            <p:cond delay="499"/>
                                          </p:stCondLst>
                                        </p:cTn>
                                        <p:tgtEl>
                                          <p:spTgt spid="47"/>
                                        </p:tgtEl>
                                        <p:attrNameLst>
                                          <p:attrName>style.visibility</p:attrName>
                                        </p:attrNameLst>
                                      </p:cBhvr>
                                      <p:to>
                                        <p:strVal val="hidden"/>
                                      </p:to>
                                    </p:set>
                                  </p:childTnLst>
                                </p:cTn>
                              </p:par>
                              <p:par>
                                <p:cTn id="31" presetID="10" presetClass="entr" presetSubtype="0" fill="hold" nodeType="withEffect">
                                  <p:stCondLst>
                                    <p:cond delay="0"/>
                                  </p:stCondLst>
                                  <p:childTnLst>
                                    <p:set>
                                      <p:cBhvr>
                                        <p:cTn id="32" dur="1" fill="hold">
                                          <p:stCondLst>
                                            <p:cond delay="0"/>
                                          </p:stCondLst>
                                        </p:cTn>
                                        <p:tgtEl>
                                          <p:spTgt spid="50"/>
                                        </p:tgtEl>
                                        <p:attrNameLst>
                                          <p:attrName>style.visibility</p:attrName>
                                        </p:attrNameLst>
                                      </p:cBhvr>
                                      <p:to>
                                        <p:strVal val="visible"/>
                                      </p:to>
                                    </p:set>
                                    <p:animEffect transition="in" filter="fade">
                                      <p:cBhvr>
                                        <p:cTn id="33" dur="500"/>
                                        <p:tgtEl>
                                          <p:spTgt spid="50"/>
                                        </p:tgtEl>
                                      </p:cBhvr>
                                    </p:animEffect>
                                  </p:childTnLst>
                                </p:cTn>
                              </p:par>
                              <p:par>
                                <p:cTn id="34" presetID="42" presetClass="path" presetSubtype="0" accel="50000" decel="50000" fill="hold" nodeType="withEffect">
                                  <p:stCondLst>
                                    <p:cond delay="0"/>
                                  </p:stCondLst>
                                  <p:childTnLst>
                                    <p:animMotion origin="layout" path="M 1.47562E-6 2.10168E-6 L 0.00089 -0.14753 " pathEditMode="relative" rAng="0" ptsTypes="AA">
                                      <p:cBhvr>
                                        <p:cTn id="35" dur="1000" fill="hold"/>
                                        <p:tgtEl>
                                          <p:spTgt spid="50"/>
                                        </p:tgtEl>
                                        <p:attrNameLst>
                                          <p:attrName>ppt_x</p:attrName>
                                          <p:attrName>ppt_y</p:attrName>
                                        </p:attrNameLst>
                                      </p:cBhvr>
                                      <p:rCtr x="38" y="-7376"/>
                                    </p:animMotion>
                                  </p:childTnLst>
                                </p:cTn>
                              </p:par>
                              <p:par>
                                <p:cTn id="36" presetID="42" presetClass="path" presetSubtype="0" accel="50000" decel="50000" fill="hold" nodeType="withEffect">
                                  <p:stCondLst>
                                    <p:cond delay="250"/>
                                  </p:stCondLst>
                                  <p:childTnLst>
                                    <p:animMotion origin="layout" path="M 3.06357E-7 1.94281E-6 L -0.00013 -0.15865 " pathEditMode="relative" rAng="0" ptsTypes="AA">
                                      <p:cBhvr>
                                        <p:cTn id="37" dur="1000" fill="hold"/>
                                        <p:tgtEl>
                                          <p:spTgt spid="35"/>
                                        </p:tgtEl>
                                        <p:attrNameLst>
                                          <p:attrName>ppt_x</p:attrName>
                                          <p:attrName>ppt_y</p:attrName>
                                        </p:attrNameLst>
                                      </p:cBhvr>
                                      <p:rCtr x="-13" y="-7944"/>
                                    </p:animMotion>
                                  </p:childTnLst>
                                </p:cTn>
                              </p:par>
                              <p:par>
                                <p:cTn id="38" presetID="42" presetClass="path" presetSubtype="0" accel="50000" decel="50000" fill="hold" nodeType="withEffect">
                                  <p:stCondLst>
                                    <p:cond delay="250"/>
                                  </p:stCondLst>
                                  <p:childTnLst>
                                    <p:animMotion origin="layout" path="M -4.13582E-6 1.94281E-6 L -0.00038 -0.15865 " pathEditMode="relative" rAng="0" ptsTypes="AA">
                                      <p:cBhvr>
                                        <p:cTn id="39" dur="1000" fill="hold"/>
                                        <p:tgtEl>
                                          <p:spTgt spid="39"/>
                                        </p:tgtEl>
                                        <p:attrNameLst>
                                          <p:attrName>ppt_x</p:attrName>
                                          <p:attrName>ppt_y</p:attrName>
                                        </p:attrNameLst>
                                      </p:cBhvr>
                                      <p:rCtr x="-26" y="-7944"/>
                                    </p:animMotion>
                                  </p:childTnLst>
                                </p:cTn>
                              </p:par>
                              <p:par>
                                <p:cTn id="40" presetID="42" presetClass="path" presetSubtype="0" accel="50000" decel="50000" fill="hold" nodeType="withEffect">
                                  <p:stCondLst>
                                    <p:cond delay="250"/>
                                  </p:stCondLst>
                                  <p:childTnLst>
                                    <p:animMotion origin="layout" path="M 3.7733E-6 1.94281E-6 L 0.00012 -0.1591 " pathEditMode="relative" rAng="0" ptsTypes="AA">
                                      <p:cBhvr>
                                        <p:cTn id="41" dur="1000" fill="hold"/>
                                        <p:tgtEl>
                                          <p:spTgt spid="43"/>
                                        </p:tgtEl>
                                        <p:attrNameLst>
                                          <p:attrName>ppt_x</p:attrName>
                                          <p:attrName>ppt_y</p:attrName>
                                        </p:attrNameLst>
                                      </p:cBhvr>
                                      <p:rCtr x="0" y="-7966"/>
                                    </p:animMotion>
                                  </p:childTnLst>
                                </p:cTn>
                              </p:par>
                            </p:childTnLst>
                          </p:cTn>
                        </p:par>
                        <p:par>
                          <p:cTn id="42" fill="hold">
                            <p:stCondLst>
                              <p:cond delay="1250"/>
                            </p:stCondLst>
                            <p:childTnLst>
                              <p:par>
                                <p:cTn id="43" presetID="10" presetClass="entr" presetSubtype="0" fill="hold" nodeType="afterEffect">
                                  <p:stCondLst>
                                    <p:cond delay="0"/>
                                  </p:stCondLst>
                                  <p:childTnLst>
                                    <p:set>
                                      <p:cBhvr>
                                        <p:cTn id="44" dur="1" fill="hold">
                                          <p:stCondLst>
                                            <p:cond delay="0"/>
                                          </p:stCondLst>
                                        </p:cTn>
                                        <p:tgtEl>
                                          <p:spTgt spid="53"/>
                                        </p:tgtEl>
                                        <p:attrNameLst>
                                          <p:attrName>style.visibility</p:attrName>
                                        </p:attrNameLst>
                                      </p:cBhvr>
                                      <p:to>
                                        <p:strVal val="visible"/>
                                      </p:to>
                                    </p:set>
                                    <p:animEffect transition="in" filter="fade">
                                      <p:cBhvr>
                                        <p:cTn id="45"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ASP.NET </a:t>
            </a:r>
            <a:r>
              <a:rPr lang="en-US" dirty="0" err="1" smtClean="0"/>
              <a:t>vNext</a:t>
            </a:r>
            <a:r>
              <a:rPr lang="en-US" dirty="0" smtClean="0"/>
              <a:t> - Summary</a:t>
            </a:r>
            <a:endParaRPr lang="en-US" dirty="0"/>
          </a:p>
        </p:txBody>
      </p:sp>
      <p:graphicFrame>
        <p:nvGraphicFramePr>
          <p:cNvPr id="4" name="Table 3"/>
          <p:cNvGraphicFramePr>
            <a:graphicFrameLocks noGrp="1"/>
          </p:cNvGraphicFramePr>
          <p:nvPr>
            <p:extLst/>
          </p:nvPr>
        </p:nvGraphicFramePr>
        <p:xfrm>
          <a:off x="577949" y="2603120"/>
          <a:ext cx="11373923" cy="3403998"/>
        </p:xfrm>
        <a:graphic>
          <a:graphicData uri="http://schemas.openxmlformats.org/drawingml/2006/table">
            <a:tbl>
              <a:tblPr firstRow="1" bandRow="1">
                <a:tableStyleId>{3B4B98B0-60AC-42C2-AFA5-B58CD77FA1E5}</a:tableStyleId>
              </a:tblPr>
              <a:tblGrid>
                <a:gridCol w="6148067"/>
                <a:gridCol w="1434548"/>
                <a:gridCol w="3791308"/>
              </a:tblGrid>
              <a:tr h="378222">
                <a:tc>
                  <a:txBody>
                    <a:bodyPr/>
                    <a:lstStyle/>
                    <a:p>
                      <a:pPr algn="ctr"/>
                      <a:r>
                        <a:rPr lang="en-US" sz="1800" dirty="0" smtClean="0"/>
                        <a:t>Feature</a:t>
                      </a:r>
                      <a:endParaRPr lang="en-US" sz="1800" dirty="0"/>
                    </a:p>
                  </a:txBody>
                  <a:tcPr marL="93260" marR="93260" marT="46630" marB="46630"/>
                </a:tc>
                <a:tc>
                  <a:txBody>
                    <a:bodyPr/>
                    <a:lstStyle/>
                    <a:p>
                      <a:pPr algn="ctr"/>
                      <a:r>
                        <a:rPr lang="en-US" sz="1800" dirty="0" smtClean="0"/>
                        <a:t>.NET </a:t>
                      </a:r>
                      <a:r>
                        <a:rPr lang="en-US" sz="1800" dirty="0" err="1" smtClean="0"/>
                        <a:t>vNext</a:t>
                      </a:r>
                      <a:endParaRPr lang="en-US" sz="1800" dirty="0"/>
                    </a:p>
                  </a:txBody>
                  <a:tcPr marL="93260" marR="93260" marT="46630" marB="46630"/>
                </a:tc>
                <a:tc>
                  <a:txBody>
                    <a:bodyPr/>
                    <a:lstStyle/>
                    <a:p>
                      <a:pPr algn="ctr"/>
                      <a:r>
                        <a:rPr lang="en-US" sz="1800" dirty="0" smtClean="0"/>
                        <a:t>.NET </a:t>
                      </a:r>
                      <a:r>
                        <a:rPr lang="en-US" sz="1800" dirty="0" err="1" smtClean="0"/>
                        <a:t>vNext</a:t>
                      </a:r>
                      <a:r>
                        <a:rPr lang="en-US" sz="1800" dirty="0" smtClean="0"/>
                        <a:t> (Cloud Optimized)</a:t>
                      </a:r>
                      <a:endParaRPr lang="en-US" sz="1800" dirty="0"/>
                    </a:p>
                  </a:txBody>
                  <a:tcPr marL="93260" marR="93260" marT="46630" marB="46630"/>
                </a:tc>
              </a:tr>
              <a:tr h="3782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Cloud Ready</a:t>
                      </a:r>
                    </a:p>
                  </a:txBody>
                  <a:tcPr marL="93260" marR="93260" marT="46630" marB="46630"/>
                </a:tc>
                <a:tc>
                  <a:txBody>
                    <a:bodyPr/>
                    <a:lstStyle/>
                    <a:p>
                      <a:pPr algn="ctr"/>
                      <a:r>
                        <a:rPr lang="en-US" sz="1800" dirty="0" smtClean="0"/>
                        <a:t>*</a:t>
                      </a:r>
                      <a:endParaRPr lang="en-US" sz="1800" dirty="0"/>
                    </a:p>
                  </a:txBody>
                  <a:tcPr marL="93260" marR="93260" marT="46630" marB="46630"/>
                </a:tc>
                <a:tc>
                  <a:txBody>
                    <a:bodyPr/>
                    <a:lstStyle/>
                    <a:p>
                      <a:pPr algn="ctr"/>
                      <a:r>
                        <a:rPr lang="en-US" sz="1800" dirty="0" smtClean="0"/>
                        <a:t>*</a:t>
                      </a:r>
                      <a:endParaRPr lang="en-US" sz="1800" dirty="0"/>
                    </a:p>
                  </a:txBody>
                  <a:tcPr marL="93260" marR="93260" marT="46630" marB="46630"/>
                </a:tc>
              </a:tr>
              <a:tr h="3782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Modular</a:t>
                      </a:r>
                      <a:r>
                        <a:rPr lang="en-US" sz="1800" baseline="0" dirty="0" smtClean="0"/>
                        <a:t> Design</a:t>
                      </a:r>
                      <a:endParaRPr lang="en-US" sz="1800" dirty="0" smtClean="0"/>
                    </a:p>
                  </a:txBody>
                  <a:tcPr marL="93260" marR="93260" marT="46630" marB="46630"/>
                </a:tc>
                <a:tc>
                  <a:txBody>
                    <a:bodyPr/>
                    <a:lstStyle/>
                    <a:p>
                      <a:pPr algn="ctr"/>
                      <a:r>
                        <a:rPr lang="en-US" sz="1800" dirty="0" smtClean="0"/>
                        <a:t>*</a:t>
                      </a:r>
                      <a:endParaRPr lang="en-US" sz="1800" dirty="0"/>
                    </a:p>
                  </a:txBody>
                  <a:tcPr marL="93260" marR="93260" marT="46630" marB="46630"/>
                </a:tc>
                <a:tc>
                  <a:txBody>
                    <a:bodyPr/>
                    <a:lstStyle/>
                    <a:p>
                      <a:pPr algn="ctr"/>
                      <a:r>
                        <a:rPr lang="en-US" sz="1800" dirty="0" smtClean="0"/>
                        <a:t>*</a:t>
                      </a:r>
                      <a:endParaRPr lang="en-US" sz="1800" dirty="0"/>
                    </a:p>
                  </a:txBody>
                  <a:tcPr marL="93260" marR="93260" marT="46630" marB="46630"/>
                </a:tc>
              </a:tr>
              <a:tr h="378222">
                <a:tc>
                  <a:txBody>
                    <a:bodyPr/>
                    <a:lstStyle/>
                    <a:p>
                      <a:r>
                        <a:rPr lang="en-US" sz="1800" dirty="0" smtClean="0"/>
                        <a:t>Dependency Injection</a:t>
                      </a:r>
                      <a:endParaRPr lang="en-US" sz="1800" dirty="0"/>
                    </a:p>
                  </a:txBody>
                  <a:tcPr marL="93260" marR="93260" marT="46630" marB="46630"/>
                </a:tc>
                <a:tc>
                  <a:txBody>
                    <a:bodyPr/>
                    <a:lstStyle/>
                    <a:p>
                      <a:pPr algn="ctr"/>
                      <a:r>
                        <a:rPr lang="en-US" sz="1800" dirty="0" smtClean="0"/>
                        <a:t>*</a:t>
                      </a:r>
                      <a:endParaRPr lang="en-US" sz="1800" dirty="0"/>
                    </a:p>
                  </a:txBody>
                  <a:tcPr marL="93260" marR="93260" marT="46630" marB="46630"/>
                </a:tc>
                <a:tc>
                  <a:txBody>
                    <a:bodyPr/>
                    <a:lstStyle/>
                    <a:p>
                      <a:pPr algn="ctr"/>
                      <a:r>
                        <a:rPr lang="en-US" sz="1800" dirty="0" smtClean="0"/>
                        <a:t>*</a:t>
                      </a:r>
                      <a:endParaRPr lang="en-US" sz="1800" dirty="0"/>
                    </a:p>
                  </a:txBody>
                  <a:tcPr marL="93260" marR="93260" marT="46630" marB="46630"/>
                </a:tc>
              </a:tr>
              <a:tr h="378222">
                <a:tc>
                  <a:txBody>
                    <a:bodyPr/>
                    <a:lstStyle/>
                    <a:p>
                      <a:r>
                        <a:rPr lang="en-US" sz="1800" dirty="0" smtClean="0"/>
                        <a:t>Consistent</a:t>
                      </a:r>
                      <a:r>
                        <a:rPr lang="en-US" sz="1800" baseline="0" dirty="0" smtClean="0"/>
                        <a:t> Tracing / Debugging</a:t>
                      </a:r>
                      <a:endParaRPr lang="en-US" sz="1800" dirty="0"/>
                    </a:p>
                  </a:txBody>
                  <a:tcPr marL="93260" marR="93260" marT="46630" marB="46630"/>
                </a:tc>
                <a:tc>
                  <a:txBody>
                    <a:bodyPr/>
                    <a:lstStyle/>
                    <a:p>
                      <a:pPr algn="ctr"/>
                      <a:r>
                        <a:rPr lang="en-US" sz="1800" dirty="0" smtClean="0"/>
                        <a:t>*</a:t>
                      </a:r>
                      <a:endParaRPr lang="en-US" sz="1800" dirty="0"/>
                    </a:p>
                  </a:txBody>
                  <a:tcPr marL="93260" marR="93260" marT="46630" marB="46630"/>
                </a:tc>
                <a:tc>
                  <a:txBody>
                    <a:bodyPr/>
                    <a:lstStyle/>
                    <a:p>
                      <a:pPr algn="ctr"/>
                      <a:r>
                        <a:rPr lang="en-US" sz="1800" dirty="0" smtClean="0"/>
                        <a:t>*</a:t>
                      </a:r>
                      <a:endParaRPr lang="en-US" sz="1800" dirty="0"/>
                    </a:p>
                  </a:txBody>
                  <a:tcPr marL="93260" marR="93260" marT="46630" marB="46630"/>
                </a:tc>
              </a:tr>
              <a:tr h="378222">
                <a:tc>
                  <a:txBody>
                    <a:bodyPr/>
                    <a:lstStyle/>
                    <a:p>
                      <a:r>
                        <a:rPr lang="en-US" sz="1800" dirty="0" smtClean="0"/>
                        <a:t>Faster Development (No</a:t>
                      </a:r>
                      <a:r>
                        <a:rPr lang="en-US" sz="1800" baseline="0" dirty="0" smtClean="0"/>
                        <a:t> Build Step)</a:t>
                      </a:r>
                      <a:endParaRPr lang="en-US" sz="1800" dirty="0"/>
                    </a:p>
                  </a:txBody>
                  <a:tcPr marL="93260" marR="93260" marT="46630" marB="46630"/>
                </a:tc>
                <a:tc>
                  <a:txBody>
                    <a:bodyPr/>
                    <a:lstStyle/>
                    <a:p>
                      <a:pPr algn="ctr"/>
                      <a:r>
                        <a:rPr lang="en-US" sz="1800" dirty="0" smtClean="0"/>
                        <a:t>*</a:t>
                      </a:r>
                      <a:endParaRPr lang="en-US" sz="1800" dirty="0"/>
                    </a:p>
                  </a:txBody>
                  <a:tcPr marL="93260" marR="93260" marT="46630" marB="46630"/>
                </a:tc>
                <a:tc>
                  <a:txBody>
                    <a:bodyPr/>
                    <a:lstStyle/>
                    <a:p>
                      <a:pPr algn="ctr"/>
                      <a:r>
                        <a:rPr lang="en-US" sz="1800" dirty="0" smtClean="0"/>
                        <a:t>*</a:t>
                      </a:r>
                      <a:endParaRPr lang="en-US" sz="1800" dirty="0"/>
                    </a:p>
                  </a:txBody>
                  <a:tcPr marL="93260" marR="93260" marT="46630" marB="46630"/>
                </a:tc>
              </a:tr>
              <a:tr h="3782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Open Source</a:t>
                      </a:r>
                    </a:p>
                  </a:txBody>
                  <a:tcPr marL="93260" marR="93260" marT="46630" marB="46630"/>
                </a:tc>
                <a:tc>
                  <a:txBody>
                    <a:bodyPr/>
                    <a:lstStyle/>
                    <a:p>
                      <a:pPr algn="ctr"/>
                      <a:r>
                        <a:rPr lang="en-US" sz="1800" dirty="0" smtClean="0"/>
                        <a:t>*</a:t>
                      </a:r>
                      <a:endParaRPr lang="en-US" sz="1800" dirty="0"/>
                    </a:p>
                  </a:txBody>
                  <a:tcPr marL="93260" marR="93260" marT="46630" marB="46630"/>
                </a:tc>
                <a:tc>
                  <a:txBody>
                    <a:bodyPr/>
                    <a:lstStyle/>
                    <a:p>
                      <a:pPr algn="ctr"/>
                      <a:r>
                        <a:rPr lang="en-US" sz="1800" dirty="0" smtClean="0"/>
                        <a:t>*</a:t>
                      </a:r>
                      <a:endParaRPr lang="en-US" sz="1800" dirty="0"/>
                    </a:p>
                  </a:txBody>
                  <a:tcPr marL="93260" marR="93260" marT="46630" marB="46630"/>
                </a:tc>
              </a:tr>
              <a:tr h="3782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Full Side by Side</a:t>
                      </a:r>
                      <a:r>
                        <a:rPr lang="en-US" sz="1800" baseline="0" dirty="0" smtClean="0"/>
                        <a:t> (framework deployed inside application)</a:t>
                      </a:r>
                      <a:endParaRPr lang="en-US" sz="1800" dirty="0" smtClean="0"/>
                    </a:p>
                  </a:txBody>
                  <a:tcPr marL="93260" marR="93260" marT="46630" marB="46630"/>
                </a:tc>
                <a:tc>
                  <a:txBody>
                    <a:bodyPr/>
                    <a:lstStyle/>
                    <a:p>
                      <a:endParaRPr lang="en-US" sz="1800" dirty="0"/>
                    </a:p>
                  </a:txBody>
                  <a:tcPr marL="93260" marR="93260" marT="46630" marB="46630"/>
                </a:tc>
                <a:tc>
                  <a:txBody>
                    <a:bodyPr/>
                    <a:lstStyle/>
                    <a:p>
                      <a:pPr algn="ctr"/>
                      <a:r>
                        <a:rPr lang="en-US" sz="1800" dirty="0" smtClean="0"/>
                        <a:t>*</a:t>
                      </a:r>
                      <a:endParaRPr lang="en-US" sz="1800" dirty="0"/>
                    </a:p>
                  </a:txBody>
                  <a:tcPr marL="93260" marR="93260" marT="46630" marB="46630"/>
                </a:tc>
              </a:tr>
              <a:tr h="3782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Fast startup, Low</a:t>
                      </a:r>
                      <a:r>
                        <a:rPr lang="en-US" sz="1800" baseline="0" dirty="0" smtClean="0"/>
                        <a:t> memory / High throughput (best of class)</a:t>
                      </a:r>
                      <a:endParaRPr lang="en-US" sz="1800" dirty="0" smtClean="0"/>
                    </a:p>
                  </a:txBody>
                  <a:tcPr marL="93260" marR="93260" marT="46630" marB="46630"/>
                </a:tc>
                <a:tc>
                  <a:txBody>
                    <a:bodyPr/>
                    <a:lstStyle/>
                    <a:p>
                      <a:endParaRPr lang="en-US" sz="1800" dirty="0"/>
                    </a:p>
                  </a:txBody>
                  <a:tcPr marL="93260" marR="93260" marT="46630" marB="46630"/>
                </a:tc>
                <a:tc>
                  <a:txBody>
                    <a:bodyPr/>
                    <a:lstStyle/>
                    <a:p>
                      <a:pPr algn="ctr"/>
                      <a:r>
                        <a:rPr lang="en-US" sz="1800" dirty="0" smtClean="0"/>
                        <a:t>*</a:t>
                      </a:r>
                      <a:endParaRPr lang="en-US" sz="1800" dirty="0"/>
                    </a:p>
                  </a:txBody>
                  <a:tcPr marL="93260" marR="93260" marT="46630" marB="46630"/>
                </a:tc>
              </a:tr>
            </a:tbl>
          </a:graphicData>
        </a:graphic>
      </p:graphicFrame>
      <p:sp>
        <p:nvSpPr>
          <p:cNvPr id="3" name="TextBox 2"/>
          <p:cNvSpPr txBox="1"/>
          <p:nvPr/>
        </p:nvSpPr>
        <p:spPr>
          <a:xfrm>
            <a:off x="464821" y="1744662"/>
            <a:ext cx="11507688" cy="849463"/>
          </a:xfrm>
          <a:prstGeom prst="rect">
            <a:avLst/>
          </a:prstGeom>
          <a:noFill/>
        </p:spPr>
        <p:txBody>
          <a:bodyPr wrap="square" lIns="182880" tIns="146304" rIns="182880" bIns="146304" rtlCol="0">
            <a:spAutoFit/>
          </a:bodyPr>
          <a:lstStyle/>
          <a:p>
            <a:r>
              <a:rPr lang="en-US" sz="3600" dirty="0">
                <a:solidFill>
                  <a:srgbClr val="FFFFFF"/>
                </a:solidFill>
              </a:rPr>
              <a:t>MVC, Web API, Web Pages 6, </a:t>
            </a:r>
            <a:r>
              <a:rPr lang="en-US" sz="3600" dirty="0" err="1">
                <a:solidFill>
                  <a:srgbClr val="FFFFFF"/>
                </a:solidFill>
              </a:rPr>
              <a:t>SignalR</a:t>
            </a:r>
            <a:r>
              <a:rPr lang="en-US" sz="3600" dirty="0">
                <a:solidFill>
                  <a:srgbClr val="FFFFFF"/>
                </a:solidFill>
              </a:rPr>
              <a:t> 3, EF 7</a:t>
            </a:r>
          </a:p>
        </p:txBody>
      </p:sp>
    </p:spTree>
    <p:extLst>
      <p:ext uri="{BB962C8B-B14F-4D97-AF65-F5344CB8AC3E}">
        <p14:creationId xmlns:p14="http://schemas.microsoft.com/office/powerpoint/2010/main" val="769852781"/>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ASP.NET </a:t>
            </a:r>
            <a:r>
              <a:rPr lang="en-US" dirty="0" err="1" smtClean="0"/>
              <a:t>vNext</a:t>
            </a:r>
            <a:r>
              <a:rPr lang="en-US" dirty="0" smtClean="0"/>
              <a:t> - Compatibility</a:t>
            </a:r>
            <a:endParaRPr lang="en-US" dirty="0"/>
          </a:p>
        </p:txBody>
      </p:sp>
      <p:sp>
        <p:nvSpPr>
          <p:cNvPr id="3" name="Text Placeholder 2"/>
          <p:cNvSpPr>
            <a:spLocks noGrp="1"/>
          </p:cNvSpPr>
          <p:nvPr>
            <p:ph type="body" sz="quarter" idx="10"/>
          </p:nvPr>
        </p:nvSpPr>
        <p:spPr>
          <a:xfrm>
            <a:off x="385533" y="1287462"/>
            <a:ext cx="11375536" cy="6180153"/>
          </a:xfrm>
        </p:spPr>
        <p:txBody>
          <a:bodyPr/>
          <a:lstStyle/>
          <a:p>
            <a:r>
              <a:rPr lang="en-US" sz="3200" dirty="0" smtClean="0"/>
              <a:t>Web Forms, MVC 5, Web API 2, Web Pages 3, </a:t>
            </a:r>
            <a:r>
              <a:rPr lang="en-US" sz="3200" dirty="0" err="1" smtClean="0"/>
              <a:t>SignalR</a:t>
            </a:r>
            <a:r>
              <a:rPr lang="en-US" sz="3200" dirty="0" smtClean="0"/>
              <a:t> 2, EF 6</a:t>
            </a:r>
          </a:p>
          <a:p>
            <a:pPr lvl="1"/>
            <a:r>
              <a:rPr lang="en-US" dirty="0" smtClean="0"/>
              <a:t>Fully supported on .NET </a:t>
            </a:r>
            <a:r>
              <a:rPr lang="en-US" dirty="0" err="1" smtClean="0"/>
              <a:t>vNext</a:t>
            </a:r>
            <a:endParaRPr lang="en-US" dirty="0" smtClean="0"/>
          </a:p>
          <a:p>
            <a:pPr marL="342900" lvl="1" indent="0">
              <a:buNone/>
            </a:pPr>
            <a:r>
              <a:rPr lang="en-US" dirty="0" smtClean="0"/>
              <a:t> </a:t>
            </a:r>
          </a:p>
          <a:p>
            <a:r>
              <a:rPr lang="en-US" sz="3200" dirty="0" smtClean="0"/>
              <a:t>MVC, Web API, Web Pages 6, </a:t>
            </a:r>
            <a:r>
              <a:rPr lang="en-US" sz="3200" dirty="0" err="1" smtClean="0"/>
              <a:t>SignalR</a:t>
            </a:r>
            <a:r>
              <a:rPr lang="en-US" sz="3200" dirty="0" smtClean="0"/>
              <a:t> 3, EF 7</a:t>
            </a:r>
          </a:p>
          <a:p>
            <a:pPr lvl="1"/>
            <a:r>
              <a:rPr lang="en-US" dirty="0" smtClean="0"/>
              <a:t>Breaking changes:</a:t>
            </a:r>
          </a:p>
          <a:p>
            <a:pPr lvl="2"/>
            <a:r>
              <a:rPr lang="en-US" dirty="0" smtClean="0"/>
              <a:t>New project system</a:t>
            </a:r>
          </a:p>
          <a:p>
            <a:pPr lvl="2"/>
            <a:r>
              <a:rPr lang="en-US" dirty="0" smtClean="0"/>
              <a:t>New configuration system</a:t>
            </a:r>
          </a:p>
          <a:p>
            <a:pPr lvl="2"/>
            <a:r>
              <a:rPr lang="en-US" dirty="0" smtClean="0"/>
              <a:t>MVC </a:t>
            </a:r>
            <a:r>
              <a:rPr lang="en-US" dirty="0"/>
              <a:t>/ Web </a:t>
            </a:r>
            <a:r>
              <a:rPr lang="en-US" dirty="0" smtClean="0"/>
              <a:t>API / Web Pages </a:t>
            </a:r>
            <a:r>
              <a:rPr lang="en-US" dirty="0"/>
              <a:t>merge </a:t>
            </a:r>
            <a:endParaRPr lang="en-US" dirty="0" smtClean="0"/>
          </a:p>
          <a:p>
            <a:pPr lvl="2"/>
            <a:r>
              <a:rPr lang="en-US" dirty="0"/>
              <a:t>No </a:t>
            </a:r>
            <a:r>
              <a:rPr lang="en-US" dirty="0" err="1"/>
              <a:t>System.Web</a:t>
            </a:r>
            <a:r>
              <a:rPr lang="en-US" dirty="0"/>
              <a:t>, </a:t>
            </a:r>
            <a:r>
              <a:rPr lang="en-US" dirty="0" smtClean="0"/>
              <a:t>new </a:t>
            </a:r>
            <a:r>
              <a:rPr lang="en-US" dirty="0"/>
              <a:t>lightweight </a:t>
            </a:r>
            <a:r>
              <a:rPr lang="en-US" dirty="0" err="1"/>
              <a:t>HttpContext</a:t>
            </a:r>
            <a:r>
              <a:rPr lang="en-US" dirty="0"/>
              <a:t> (not </a:t>
            </a:r>
            <a:r>
              <a:rPr lang="en-US" dirty="0" err="1" smtClean="0"/>
              <a:t>System.Net.Http</a:t>
            </a:r>
            <a:r>
              <a:rPr lang="en-US" dirty="0"/>
              <a:t>)</a:t>
            </a:r>
            <a:endParaRPr lang="en-US" dirty="0" smtClean="0"/>
          </a:p>
          <a:p>
            <a:r>
              <a:rPr lang="en-US" sz="3200" dirty="0" smtClean="0"/>
              <a:t>.NET </a:t>
            </a:r>
            <a:r>
              <a:rPr lang="en-US" sz="3200" dirty="0" err="1" smtClean="0"/>
              <a:t>vNext</a:t>
            </a:r>
            <a:r>
              <a:rPr lang="en-US" sz="3200" dirty="0" smtClean="0"/>
              <a:t> (Cloud Optimized)</a:t>
            </a:r>
          </a:p>
          <a:p>
            <a:pPr lvl="1"/>
            <a:r>
              <a:rPr lang="en-US" dirty="0" smtClean="0"/>
              <a:t>Subset of the .NET </a:t>
            </a:r>
            <a:r>
              <a:rPr lang="en-US" dirty="0" err="1" smtClean="0"/>
              <a:t>vNext</a:t>
            </a:r>
            <a:r>
              <a:rPr lang="en-US" dirty="0" smtClean="0"/>
              <a:t> Framework</a:t>
            </a:r>
          </a:p>
          <a:p>
            <a:pPr lvl="2"/>
            <a:r>
              <a:rPr lang="en-US" dirty="0" smtClean="0"/>
              <a:t>Things you depend on might not be available yet (images, </a:t>
            </a:r>
            <a:r>
              <a:rPr lang="en-US" dirty="0" err="1" smtClean="0"/>
              <a:t>etc</a:t>
            </a:r>
            <a:r>
              <a:rPr lang="en-US" dirty="0" smtClean="0"/>
              <a:t>)</a:t>
            </a:r>
          </a:p>
          <a:p>
            <a:pPr lvl="1"/>
            <a:endParaRPr lang="en-US" dirty="0" smtClean="0"/>
          </a:p>
          <a:p>
            <a:pPr lvl="1"/>
            <a:endParaRPr lang="en-US" dirty="0"/>
          </a:p>
        </p:txBody>
      </p:sp>
    </p:spTree>
    <p:extLst>
      <p:ext uri="{BB962C8B-B14F-4D97-AF65-F5344CB8AC3E}">
        <p14:creationId xmlns:p14="http://schemas.microsoft.com/office/powerpoint/2010/main" val="2624345123"/>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23181" y="611398"/>
            <a:ext cx="11313278" cy="1147102"/>
          </a:xfrm>
          <a:prstGeom prst="rect">
            <a:avLst/>
          </a:prstGeom>
        </p:spPr>
        <p:txBody>
          <a:bodyPr lIns="93260" tIns="46631" rIns="93260" bIns="46631" anchor="ctr"/>
          <a:lstStyle>
            <a:lvl1pPr algn="l" defTabSz="914363" rtl="0" eaLnBrk="1" latinLnBrk="0" hangingPunct="1">
              <a:lnSpc>
                <a:spcPct val="90000"/>
              </a:lnSpc>
              <a:spcBef>
                <a:spcPct val="0"/>
              </a:spcBef>
              <a:buNone/>
              <a:defRPr lang="en-US" sz="5400" b="0" kern="1200" cap="none" spc="-100" baseline="0" dirty="0" smtClean="0">
                <a:ln w="3175">
                  <a:noFill/>
                </a:ln>
                <a:gradFill flip="none" rotWithShape="1">
                  <a:gsLst>
                    <a:gs pos="0">
                      <a:schemeClr val="tx1">
                        <a:lumMod val="65000"/>
                        <a:lumOff val="35000"/>
                      </a:schemeClr>
                    </a:gs>
                    <a:gs pos="100000">
                      <a:schemeClr val="tx1">
                        <a:lumMod val="65000"/>
                        <a:lumOff val="35000"/>
                      </a:schemeClr>
                    </a:gs>
                  </a:gsLst>
                  <a:lin ang="5400000" scaled="0"/>
                  <a:tileRect/>
                </a:gradFill>
                <a:effectLst/>
                <a:latin typeface="+mj-lt"/>
                <a:ea typeface="+mn-ea"/>
                <a:cs typeface="Arial" charset="0"/>
              </a:defRPr>
            </a:lvl1pPr>
          </a:lstStyle>
          <a:p>
            <a:endParaRPr sz="9000">
              <a:gradFill>
                <a:gsLst>
                  <a:gs pos="96667">
                    <a:srgbClr val="FFFFFF"/>
                  </a:gs>
                  <a:gs pos="90000">
                    <a:srgbClr val="FFFFFF"/>
                  </a:gs>
                </a:gsLst>
                <a:lin ang="5400000" scaled="0"/>
              </a:gradFill>
              <a:cs typeface="Segoe UI" pitchFamily="34" charset="0"/>
            </a:endParaRPr>
          </a:p>
        </p:txBody>
      </p:sp>
      <p:sp>
        <p:nvSpPr>
          <p:cNvPr id="5" name="Text Placeholder 4"/>
          <p:cNvSpPr>
            <a:spLocks noGrp="1"/>
          </p:cNvSpPr>
          <p:nvPr>
            <p:ph type="body" sz="quarter" idx="10"/>
          </p:nvPr>
        </p:nvSpPr>
        <p:spPr>
          <a:xfrm>
            <a:off x="274638" y="1212850"/>
            <a:ext cx="11887200" cy="6155531"/>
          </a:xfrm>
        </p:spPr>
        <p:txBody>
          <a:bodyPr/>
          <a:lstStyle/>
          <a:p>
            <a:r>
              <a:rPr lang="en-US" dirty="0">
                <a:solidFill>
                  <a:schemeClr val="tx1"/>
                </a:solidFill>
              </a:rPr>
              <a:t>ASP.NET </a:t>
            </a:r>
            <a:r>
              <a:rPr lang="en-US" dirty="0" err="1">
                <a:solidFill>
                  <a:schemeClr val="tx1"/>
                </a:solidFill>
              </a:rPr>
              <a:t>vNext</a:t>
            </a:r>
            <a:r>
              <a:rPr lang="en-US" dirty="0">
                <a:solidFill>
                  <a:schemeClr val="tx1"/>
                </a:solidFill>
              </a:rPr>
              <a:t> </a:t>
            </a:r>
            <a:r>
              <a:rPr lang="en-US" dirty="0" smtClean="0">
                <a:solidFill>
                  <a:schemeClr val="tx1"/>
                </a:solidFill>
              </a:rPr>
              <a:t>101</a:t>
            </a:r>
          </a:p>
          <a:p>
            <a:r>
              <a:rPr lang="en-US" dirty="0" smtClean="0">
                <a:solidFill>
                  <a:schemeClr val="tx1"/>
                </a:solidFill>
              </a:rPr>
              <a:t>Project System, Packages, &amp; </a:t>
            </a:r>
            <a:r>
              <a:rPr lang="en-US" dirty="0" err="1" smtClean="0">
                <a:solidFill>
                  <a:schemeClr val="tx1"/>
                </a:solidFill>
              </a:rPr>
              <a:t>NuGet</a:t>
            </a:r>
            <a:endParaRPr lang="en-US" dirty="0" smtClean="0">
              <a:solidFill>
                <a:schemeClr val="tx1"/>
              </a:solidFill>
            </a:endParaRPr>
          </a:p>
          <a:p>
            <a:r>
              <a:rPr lang="en-US" dirty="0" err="1">
                <a:solidFill>
                  <a:schemeClr val="tx1"/>
                </a:solidFill>
              </a:rPr>
              <a:t>WebAPI</a:t>
            </a:r>
            <a:r>
              <a:rPr lang="en-US" dirty="0">
                <a:solidFill>
                  <a:schemeClr val="tx1"/>
                </a:solidFill>
              </a:rPr>
              <a:t> and MVC Convergence</a:t>
            </a:r>
          </a:p>
          <a:p>
            <a:r>
              <a:rPr lang="en-US" dirty="0" smtClean="0">
                <a:solidFill>
                  <a:schemeClr val="tx1"/>
                </a:solidFill>
              </a:rPr>
              <a:t>No </a:t>
            </a:r>
            <a:r>
              <a:rPr lang="en-US" dirty="0">
                <a:solidFill>
                  <a:schemeClr val="tx1"/>
                </a:solidFill>
              </a:rPr>
              <a:t>build step</a:t>
            </a:r>
          </a:p>
          <a:p>
            <a:r>
              <a:rPr lang="en-US" dirty="0" smtClean="0">
                <a:solidFill>
                  <a:schemeClr val="tx1"/>
                </a:solidFill>
              </a:rPr>
              <a:t>Cloud-optimized .NET </a:t>
            </a:r>
            <a:r>
              <a:rPr lang="en-US" dirty="0" smtClean="0">
                <a:solidFill>
                  <a:schemeClr val="tx1"/>
                </a:solidFill>
              </a:rPr>
              <a:t>Framework</a:t>
            </a:r>
          </a:p>
          <a:p>
            <a:r>
              <a:rPr lang="en-US" dirty="0" smtClean="0">
                <a:solidFill>
                  <a:schemeClr val="tx1"/>
                </a:solidFill>
              </a:rPr>
              <a:t>Referencing a class library</a:t>
            </a:r>
            <a:endParaRPr lang="en-US" dirty="0" smtClean="0">
              <a:solidFill>
                <a:schemeClr val="tx1"/>
              </a:solidFill>
            </a:endParaRPr>
          </a:p>
          <a:p>
            <a:r>
              <a:rPr lang="en-US" dirty="0" smtClean="0">
                <a:solidFill>
                  <a:schemeClr val="tx1"/>
                </a:solidFill>
              </a:rPr>
              <a:t>DI Built-in</a:t>
            </a:r>
          </a:p>
          <a:p>
            <a:r>
              <a:rPr lang="en-US" dirty="0" smtClean="0">
                <a:solidFill>
                  <a:schemeClr val="tx1"/>
                </a:solidFill>
              </a:rPr>
              <a:t>EF7: “Diet Entity Framework Zero with Lime</a:t>
            </a:r>
            <a:r>
              <a:rPr lang="en-US" dirty="0" smtClean="0">
                <a:solidFill>
                  <a:schemeClr val="tx1"/>
                </a:solidFill>
              </a:rPr>
              <a:t>”</a:t>
            </a:r>
            <a:endParaRPr lang="en-US" dirty="0" smtClean="0"/>
          </a:p>
          <a:p>
            <a:endParaRPr lang="en-US" dirty="0"/>
          </a:p>
        </p:txBody>
      </p:sp>
      <p:sp>
        <p:nvSpPr>
          <p:cNvPr id="2" name="Title 1"/>
          <p:cNvSpPr>
            <a:spLocks noGrp="1"/>
          </p:cNvSpPr>
          <p:nvPr>
            <p:ph type="title"/>
          </p:nvPr>
        </p:nvSpPr>
        <p:spPr/>
        <p:txBody>
          <a:bodyPr/>
          <a:lstStyle/>
          <a:p>
            <a:r>
              <a:rPr lang="en-US" dirty="0" smtClean="0"/>
              <a:t>Demos</a:t>
            </a:r>
            <a:endParaRPr lang="en-US" dirty="0"/>
          </a:p>
        </p:txBody>
      </p:sp>
    </p:spTree>
    <p:extLst>
      <p:ext uri="{BB962C8B-B14F-4D97-AF65-F5344CB8AC3E}">
        <p14:creationId xmlns:p14="http://schemas.microsoft.com/office/powerpoint/2010/main" val="2209941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echEd 2014 Dk Blue">
  <a:themeElements>
    <a:clrScheme name="TechEd 2014 Dark template">
      <a:dk1>
        <a:srgbClr val="000000"/>
      </a:dk1>
      <a:lt1>
        <a:srgbClr val="FFFFFF"/>
      </a:lt1>
      <a:dk2>
        <a:srgbClr val="002050"/>
      </a:dk2>
      <a:lt2>
        <a:srgbClr val="00BCF2"/>
      </a:lt2>
      <a:accent1>
        <a:srgbClr val="0072C6"/>
      </a:accent1>
      <a:accent2>
        <a:srgbClr val="7FBA00"/>
      </a:accent2>
      <a:accent3>
        <a:srgbClr val="DC3C00"/>
      </a:accent3>
      <a:accent4>
        <a:srgbClr val="68217A"/>
      </a:accent4>
      <a:accent5>
        <a:srgbClr val="009E49"/>
      </a:accent5>
      <a:accent6>
        <a:srgbClr val="00B294"/>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TechEd_2014_Template.potx" id="{1A4D2FE5-5B99-4C5F-BE7C-BF7E0F728B68}" vid="{2DAD81D4-5DE9-4579-B4FE-455254988390}"/>
    </a:ext>
  </a:extLst>
</a:theme>
</file>

<file path=ppt/theme/theme2.xml><?xml version="1.0" encoding="utf-8"?>
<a:theme xmlns:a="http://schemas.openxmlformats.org/drawingml/2006/main" name="1_TechEd 2014 Dk Blue">
  <a:themeElements>
    <a:clrScheme name="TechEd 2014 Dark template">
      <a:dk1>
        <a:srgbClr val="000000"/>
      </a:dk1>
      <a:lt1>
        <a:srgbClr val="FFFFFF"/>
      </a:lt1>
      <a:dk2>
        <a:srgbClr val="002050"/>
      </a:dk2>
      <a:lt2>
        <a:srgbClr val="00BCF2"/>
      </a:lt2>
      <a:accent1>
        <a:srgbClr val="0072C6"/>
      </a:accent1>
      <a:accent2>
        <a:srgbClr val="7FBA00"/>
      </a:accent2>
      <a:accent3>
        <a:srgbClr val="DC3C00"/>
      </a:accent3>
      <a:accent4>
        <a:srgbClr val="68217A"/>
      </a:accent4>
      <a:accent5>
        <a:srgbClr val="009E49"/>
      </a:accent5>
      <a:accent6>
        <a:srgbClr val="00B294"/>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TechEd_2014_Template.potx" id="{95E3EB79-C98D-48EC-837A-72F77512253C}" vid="{482A9A90-448C-4DC9-8D68-B61A5FDF0B46}"/>
    </a:ext>
  </a:extLst>
</a:theme>
</file>

<file path=ppt/theme/theme3.xml><?xml version="1.0" encoding="utf-8"?>
<a:theme xmlns:a="http://schemas.openxmlformats.org/drawingml/2006/main" name="2_TechEd 2014 Dk Blue">
  <a:themeElements>
    <a:clrScheme name="Custom 1">
      <a:dk1>
        <a:srgbClr val="000000"/>
      </a:dk1>
      <a:lt1>
        <a:srgbClr val="FFFFFF"/>
      </a:lt1>
      <a:dk2>
        <a:srgbClr val="002050"/>
      </a:dk2>
      <a:lt2>
        <a:srgbClr val="00BCF2"/>
      </a:lt2>
      <a:accent1>
        <a:srgbClr val="0072C6"/>
      </a:accent1>
      <a:accent2>
        <a:srgbClr val="7FBA00"/>
      </a:accent2>
      <a:accent3>
        <a:srgbClr val="DC3C00"/>
      </a:accent3>
      <a:accent4>
        <a:srgbClr val="68217A"/>
      </a:accent4>
      <a:accent5>
        <a:srgbClr val="009E49"/>
      </a:accent5>
      <a:accent6>
        <a:srgbClr val="00B294"/>
      </a:accent6>
      <a:hlink>
        <a:srgbClr val="FFFFFF"/>
      </a:hlink>
      <a:folHlink>
        <a:srgbClr val="FFFFFF"/>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TENA14Speaker_PPT_Template [Read-Only]" id="{B8D3FDDC-9A31-4186-B2FF-A9BBF50B617D}" vid="{9DD52352-60EE-46C2-BAA2-DCEF7DB6590D}"/>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resentationsDoc" ma:contentTypeID="0x010100CBE8A0D253ED1A4AAAE93FF9B973EB7E0027C1F5D9CEFE6046B3BCA4D310D11AA7" ma:contentTypeVersion="25" ma:contentTypeDescription="" ma:contentTypeScope="" ma:versionID="926dde2575c399a9dfc1a0653dd2753a">
  <xsd:schema xmlns:xsd="http://www.w3.org/2001/XMLSchema" xmlns:xs="http://www.w3.org/2001/XMLSchema" xmlns:p="http://schemas.microsoft.com/office/2006/metadata/properties" xmlns:ns1="http://schemas.microsoft.com/sharepoint/v3" xmlns:ns2="e36bfbf9-5e42-489c-a259-4c54eb22cb57" xmlns:ns3="230e9df3-be65-4c73-a93b-d1236ebd677e" targetNamespace="http://schemas.microsoft.com/office/2006/metadata/properties" ma:root="true" ma:fieldsID="9f4cb2f060d10f12dd6d7af80b20dd6c" ns1:_="" ns2:_="" ns3:_="">
    <xsd:import namespace="http://schemas.microsoft.com/sharepoint/v3"/>
    <xsd:import namespace="e36bfbf9-5e42-489c-a259-4c54eb22cb57"/>
    <xsd:import namespace="230e9df3-be65-4c73-a93b-d1236ebd677e"/>
    <xsd:element name="properties">
      <xsd:complexType>
        <xsd:sequence>
          <xsd:element name="documentManagement">
            <xsd:complexType>
              <xsd:all>
                <xsd:element ref="ns2:i23d7ba649194ae1bace8707520bbe5b" minOccurs="0"/>
                <xsd:element ref="ns3:TaxCatchAll" minOccurs="0"/>
                <xsd:element ref="ns3:TaxCatchAllLabel" minOccurs="0"/>
                <xsd:element ref="ns2:l3c4e8b902d24cac82560b32d42c7cb4" minOccurs="0"/>
                <xsd:element ref="ns2:o359a72c0e394a2bbc3ef6c803acc180" minOccurs="0"/>
                <xsd:element ref="ns2:Event_x0020_Start_x0020_Date" minOccurs="0"/>
                <xsd:element ref="ns2:Event_x0020_End_x0020_Date" minOccurs="0"/>
                <xsd:element ref="ns2:Presentation_x0020_Date" minOccurs="0"/>
                <xsd:element ref="ns2:MS_x0020_Speaker" minOccurs="0"/>
                <xsd:element ref="ns2:External_x0020_Speaker" minOccurs="0"/>
                <xsd:element ref="ns2:o915802bd8fb417bbe5f6f423fd076a0" minOccurs="0"/>
                <xsd:element ref="ns2:g9dd8d57dc62470db6c80d9bb76f6f98" minOccurs="0"/>
                <xsd:element ref="ns2:ha6fe286c6b34f98b7bef39f1ccb86a0" minOccurs="0"/>
                <xsd:element ref="ns2:Session_x0020_Code" minOccurs="0"/>
                <xsd:element ref="ns2:MS_x0020_Content_x0020_Owner" minOccurs="0"/>
                <xsd:element ref="ns2:o05f84fa51b8493184c53e88c1048d4a" minOccurs="0"/>
                <xsd:element ref="ns2:SharedWithUsers" minOccurs="0"/>
                <xsd:element ref="ns3:TaxKeywordTaxHTField" minOccurs="0"/>
                <xsd:element ref="ns1:AverageRating" minOccurs="0"/>
                <xsd:element ref="ns1:RatingCount" minOccurs="0"/>
                <xsd:element ref="ns1:RatedBy" minOccurs="0"/>
                <xsd:element ref="ns1:Ratings" minOccurs="0"/>
                <xsd:element ref="ns1:LikesCount" minOccurs="0"/>
                <xsd:element ref="ns1:LikedB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verageRating" ma:index="34" nillable="true" ma:displayName="Rating (0-5)" ma:decimals="2" ma:description="Average value of all the ratings that have been submitted" ma:internalName="AverageRating" ma:readOnly="true">
      <xsd:simpleType>
        <xsd:restriction base="dms:Number"/>
      </xsd:simpleType>
    </xsd:element>
    <xsd:element name="RatingCount" ma:index="35" nillable="true" ma:displayName="Number of Ratings" ma:decimals="0" ma:description="Number of ratings submitted" ma:internalName="RatingCount" ma:readOnly="true">
      <xsd:simpleType>
        <xsd:restriction base="dms:Number"/>
      </xsd:simpleType>
    </xsd:element>
    <xsd:element name="RatedBy" ma:index="36" nillable="true" ma:displayName="Rated By" ma:description="Users rated the item." ma:hidden="true" ma:list="UserInfo" ma:internalName="Rat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atings" ma:index="37" nillable="true" ma:displayName="User ratings" ma:description="User ratings for the item" ma:hidden="true" ma:internalName="Ratings">
      <xsd:simpleType>
        <xsd:restriction base="dms:Note"/>
      </xsd:simpleType>
    </xsd:element>
    <xsd:element name="LikesCount" ma:index="38" nillable="true" ma:displayName="Number of Likes" ma:internalName="LikesCount">
      <xsd:simpleType>
        <xsd:restriction base="dms:Unknown"/>
      </xsd:simpleType>
    </xsd:element>
    <xsd:element name="LikedBy" ma:index="39" nillable="true" ma:displayName="Liked By" ma:hidden="true" ma:list="UserInfo" ma:internalName="Lik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36bfbf9-5e42-489c-a259-4c54eb22cb57" elementFormDefault="qualified">
    <xsd:import namespace="http://schemas.microsoft.com/office/2006/documentManagement/types"/>
    <xsd:import namespace="http://schemas.microsoft.com/office/infopath/2007/PartnerControls"/>
    <xsd:element name="i23d7ba649194ae1bace8707520bbe5b" ma:index="8" nillable="true" ma:taxonomy="true" ma:internalName="i23d7ba649194ae1bace8707520bbe5b" ma:taxonomyFieldName="Event_x0020_Name" ma:displayName="Event Name" ma:default="" ma:fieldId="{223d7ba6-4919-4ae1-bace-8707520bbe5b}" ma:sspId="e385fb40-52d4-4fae-9c5b-3e8ff8a5878e" ma:termSetId="32cfb7b5-aebe-4989-95ed-0d5619f5d6c0" ma:anchorId="eaa4d92a-3824-4a49-92be-7ef169e4e325" ma:open="false" ma:isKeyword="false">
      <xsd:complexType>
        <xsd:sequence>
          <xsd:element ref="pc:Terms" minOccurs="0" maxOccurs="1"/>
        </xsd:sequence>
      </xsd:complexType>
    </xsd:element>
    <xsd:element name="l3c4e8b902d24cac82560b32d42c7cb4" ma:index="12" nillable="true" ma:taxonomy="true" ma:internalName="l3c4e8b902d24cac82560b32d42c7cb4" ma:taxonomyFieldName="Event_x0020_Location" ma:displayName="Event Location" ma:default="" ma:fieldId="{53c4e8b9-02d2-4cac-8256-0b32d42c7cb4}" ma:sspId="e385fb40-52d4-4fae-9c5b-3e8ff8a5878e" ma:termSetId="ff02addd-433e-4baa-a831-22be402789db" ma:anchorId="00000000-0000-0000-0000-000000000000" ma:open="false" ma:isKeyword="false">
      <xsd:complexType>
        <xsd:sequence>
          <xsd:element ref="pc:Terms" minOccurs="0" maxOccurs="1"/>
        </xsd:sequence>
      </xsd:complexType>
    </xsd:element>
    <xsd:element name="o359a72c0e394a2bbc3ef6c803acc180" ma:index="14" nillable="true" ma:taxonomy="true" ma:internalName="o359a72c0e394a2bbc3ef6c803acc180" ma:taxonomyFieldName="Event_x0020_Venue" ma:displayName="Event Venue" ma:default="" ma:fieldId="{8359a72c-0e39-4a2b-bc3e-f6c803acc180}" ma:sspId="e385fb40-52d4-4fae-9c5b-3e8ff8a5878e" ma:termSetId="ff02addd-433e-4baa-a831-22be402789db" ma:anchorId="d989be80-0593-11e1-be50-0800200c9a66" ma:open="false" ma:isKeyword="false">
      <xsd:complexType>
        <xsd:sequence>
          <xsd:element ref="pc:Terms" minOccurs="0" maxOccurs="1"/>
        </xsd:sequence>
      </xsd:complexType>
    </xsd:element>
    <xsd:element name="Event_x0020_Start_x0020_Date" ma:index="16" nillable="true" ma:displayName="Event Start Date" ma:format="DateOnly" ma:internalName="Event_x0020_Start_x0020_Date">
      <xsd:simpleType>
        <xsd:restriction base="dms:DateTime"/>
      </xsd:simpleType>
    </xsd:element>
    <xsd:element name="Event_x0020_End_x0020_Date" ma:index="17" nillable="true" ma:displayName="Event End Date" ma:format="DateOnly" ma:internalName="Event_x0020_End_x0020_Date">
      <xsd:simpleType>
        <xsd:restriction base="dms:DateTime"/>
      </xsd:simpleType>
    </xsd:element>
    <xsd:element name="Presentation_x0020_Date" ma:index="18" nillable="true" ma:displayName="Presentation Date" ma:format="DateOnly" ma:internalName="Presentation_x0020_Date">
      <xsd:simpleType>
        <xsd:restriction base="dms:DateTime"/>
      </xsd:simpleType>
    </xsd:element>
    <xsd:element name="MS_x0020_Speaker" ma:index="19" nillable="true" ma:displayName="MS Speaker" ma:list="UserInfo" ma:SharePointGroup="0" ma:internalName="MS_x0020_Speaker"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Speaker" ma:index="20" nillable="true" ma:displayName="External Speaker" ma:internalName="External_x0020_Speaker">
      <xsd:simpleType>
        <xsd:restriction base="dms:Text">
          <xsd:maxLength value="255"/>
        </xsd:restriction>
      </xsd:simpleType>
    </xsd:element>
    <xsd:element name="o915802bd8fb417bbe5f6f423fd076a0" ma:index="21" nillable="true" ma:taxonomy="true" ma:internalName="o915802bd8fb417bbe5f6f423fd076a0" ma:taxonomyFieldName="Audience1" ma:displayName="Audience" ma:default="" ma:fieldId="{8915802b-d8fb-417b-be5f-6f423fd076a0}" ma:taxonomyMulti="true" ma:sspId="e385fb40-52d4-4fae-9c5b-3e8ff8a5878e" ma:termSetId="02c0b350-7782-44ed-b079-a5ef0c1b9fe9" ma:anchorId="00000000-0000-0000-0000-000000000000" ma:open="false" ma:isKeyword="false">
      <xsd:complexType>
        <xsd:sequence>
          <xsd:element ref="pc:Terms" minOccurs="0" maxOccurs="1"/>
        </xsd:sequence>
      </xsd:complexType>
    </xsd:element>
    <xsd:element name="g9dd8d57dc62470db6c80d9bb76f6f98" ma:index="23" nillable="true" ma:taxonomy="true" ma:internalName="g9dd8d57dc62470db6c80d9bb76f6f98" ma:taxonomyFieldName="Product" ma:displayName="Product" ma:default="" ma:fieldId="{09dd8d57-dc62-470d-b6c8-0d9bb76f6f98}" ma:taxonomyMulti="true" ma:sspId="e385fb40-52d4-4fae-9c5b-3e8ff8a5878e" ma:termSetId="9bb0a48c-16c3-4e7a-9e9e-0bc708463e1a" ma:anchorId="00000000-0000-0000-0000-000000000000" ma:open="false" ma:isKeyword="false">
      <xsd:complexType>
        <xsd:sequence>
          <xsd:element ref="pc:Terms" minOccurs="0" maxOccurs="1"/>
        </xsd:sequence>
      </xsd:complexType>
    </xsd:element>
    <xsd:element name="ha6fe286c6b34f98b7bef39f1ccb86a0" ma:index="25" nillable="true" ma:taxonomy="true" ma:internalName="ha6fe286c6b34f98b7bef39f1ccb86a0" ma:taxonomyFieldName="Campaign" ma:displayName="Campaign" ma:default="" ma:fieldId="{1a6fe286-c6b3-4f98-b7be-f39f1ccb86a0}" ma:sspId="e385fb40-52d4-4fae-9c5b-3e8ff8a5878e" ma:termSetId="eb6054b1-3a98-4c79-97b4-d20150dd266e" ma:anchorId="00000000-0000-0000-0000-000000000000" ma:open="false" ma:isKeyword="false">
      <xsd:complexType>
        <xsd:sequence>
          <xsd:element ref="pc:Terms" minOccurs="0" maxOccurs="1"/>
        </xsd:sequence>
      </xsd:complexType>
    </xsd:element>
    <xsd:element name="Session_x0020_Code" ma:index="27" nillable="true" ma:displayName="Session Code" ma:internalName="Session_x0020_Code">
      <xsd:simpleType>
        <xsd:restriction base="dms:Text">
          <xsd:maxLength value="255"/>
        </xsd:restriction>
      </xsd:simpleType>
    </xsd:element>
    <xsd:element name="MS_x0020_Content_x0020_Owner" ma:index="28" nillable="true" ma:displayName="MS Content Owner" ma:list="UserInfo" ma:SharePointGroup="0" ma:internalName="MS_x0020_Content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05f84fa51b8493184c53e88c1048d4a" ma:index="29" nillable="true" ma:taxonomy="true" ma:internalName="o05f84fa51b8493184c53e88c1048d4a" ma:taxonomyFieldName="Track" ma:displayName="Track" ma:default="" ma:fieldId="{805f84fa-51b8-4931-84c5-3e88c1048d4a}" ma:sspId="e385fb40-52d4-4fae-9c5b-3e8ff8a5878e" ma:termSetId="da6d8183-76e5-42e9-8164-851f077ee475" ma:anchorId="00000000-0000-0000-0000-000000000000" ma:open="true" ma:isKeyword="false">
      <xsd:complexType>
        <xsd:sequence>
          <xsd:element ref="pc:Terms" minOccurs="0" maxOccurs="1"/>
        </xsd:sequence>
      </xsd:complexType>
    </xsd:element>
    <xsd:element name="SharedWithUsers" ma:index="3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7c5dec5b-b2d6-455d-9cd7-2e081f89458c}" ma:internalName="TaxCatchAll" ma:showField="CatchAllData" ma:web="e36bfbf9-5e42-489c-a259-4c54eb22cb57">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7c5dec5b-b2d6-455d-9cd7-2e081f89458c}" ma:internalName="TaxCatchAllLabel" ma:readOnly="true" ma:showField="CatchAllDataLabel" ma:web="e36bfbf9-5e42-489c-a259-4c54eb22cb57">
      <xsd:complexType>
        <xsd:complexContent>
          <xsd:extension base="dms:MultiChoiceLookup">
            <xsd:sequence>
              <xsd:element name="Value" type="dms:Lookup" maxOccurs="unbounded" minOccurs="0" nillable="true"/>
            </xsd:sequence>
          </xsd:extension>
        </xsd:complexContent>
      </xsd:complexType>
    </xsd:element>
    <xsd:element name="TaxKeywordTaxHTField" ma:index="33" nillable="true" ma:taxonomy="true" ma:internalName="TaxKeywordTaxHTField" ma:taxonomyFieldName="TaxKeyword" ma:displayName="Enterprise Keywords" ma:fieldId="{23f27201-bee3-471e-b2e7-b64fd8b7ca38}" ma:taxonomyMulti="true" ma:sspId="e385fb40-52d4-4fae-9c5b-3e8ff8a5878e"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230e9df3-be65-4c73-a93b-d1236ebd677e">
      <Value>9</Value>
      <Value>18</Value>
      <Value>17</Value>
      <Value>16</Value>
    </TaxCatchAll>
    <Event_x0020_End_x0020_Date xmlns="e36bfbf9-5e42-489c-a259-4c54eb22cb57">2014-05-15T07:00:00+00:00</Event_x0020_End_x0020_Date>
    <Event_x0020_Start_x0020_Date xmlns="e36bfbf9-5e42-489c-a259-4c54eb22cb57">2014-05-12T07:00:00+00:00</Event_x0020_Start_x0020_Date>
    <MS_x0020_Speaker xmlns="e36bfbf9-5e42-489c-a259-4c54eb22cb57">
      <UserInfo>
        <DisplayName/>
        <AccountId xsi:nil="true"/>
        <AccountType/>
      </UserInfo>
    </MS_x0020_Speaker>
    <External_x0020_Speaker xmlns="e36bfbf9-5e42-489c-a259-4c54eb22cb57"> Scott Hanselman; Scott Hunter</External_x0020_Speaker>
    <Session_x0020_Code xmlns="e36bfbf9-5e42-489c-a259-4c54eb22cb57"> DEV-B385</Session_x0020_Code>
    <Presentation_x0020_Date xmlns="e36bfbf9-5e42-489c-a259-4c54eb22cb57">2014-05-13T00:00:00-05:00</Presentation_x0020_Date>
    <MS_x0020_Content_x0020_Owner xmlns="e36bfbf9-5e42-489c-a259-4c54eb22cb57">
      <UserInfo>
        <DisplayName/>
        <AccountId xsi:nil="true"/>
        <AccountType/>
      </UserInfo>
    </MS_x0020_Content_x0020_Owner>
    <o359a72c0e394a2bbc3ef6c803acc180 xmlns="e36bfbf9-5e42-489c-a259-4c54eb22cb57">
      <Terms xmlns="http://schemas.microsoft.com/office/infopath/2007/PartnerControls">
        <TermInfo xmlns="http://schemas.microsoft.com/office/infopath/2007/PartnerControls">
          <TermName xmlns="http://schemas.microsoft.com/office/infopath/2007/PartnerControls">George R. Brown Convention Center</TermName>
          <TermId xmlns="http://schemas.microsoft.com/office/infopath/2007/PartnerControls">6c33c07d-d6c4-4c5e-b5d0-7afd8a7a4e7d</TermId>
        </TermInfo>
      </Terms>
    </o359a72c0e394a2bbc3ef6c803acc180>
    <o05f84fa51b8493184c53e88c1048d4a xmlns="e36bfbf9-5e42-489c-a259-4c54eb22cb57">
      <Terms xmlns="http://schemas.microsoft.com/office/infopath/2007/PartnerControls"/>
    </o05f84fa51b8493184c53e88c1048d4a>
    <g9dd8d57dc62470db6c80d9bb76f6f98 xmlns="e36bfbf9-5e42-489c-a259-4c54eb22cb57">
      <Terms xmlns="http://schemas.microsoft.com/office/infopath/2007/PartnerControls"/>
    </g9dd8d57dc62470db6c80d9bb76f6f98>
    <ha6fe286c6b34f98b7bef39f1ccb86a0 xmlns="e36bfbf9-5e42-489c-a259-4c54eb22cb57">
      <Terms xmlns="http://schemas.microsoft.com/office/infopath/2007/PartnerControls"/>
    </ha6fe286c6b34f98b7bef39f1ccb86a0>
    <o915802bd8fb417bbe5f6f423fd076a0 xmlns="e36bfbf9-5e42-489c-a259-4c54eb22cb57">
      <Terms xmlns="http://schemas.microsoft.com/office/infopath/2007/PartnerControls">
        <TermInfo xmlns="http://schemas.microsoft.com/office/infopath/2007/PartnerControls">
          <TermName xmlns="http://schemas.microsoft.com/office/infopath/2007/PartnerControls">developers</TermName>
          <TermId xmlns="http://schemas.microsoft.com/office/infopath/2007/PartnerControls">8e4a08dc-5d95-4156-ab65-f22579a1592a</TermId>
        </TermInfo>
      </Terms>
    </o915802bd8fb417bbe5f6f423fd076a0>
    <i23d7ba649194ae1bace8707520bbe5b xmlns="e36bfbf9-5e42-489c-a259-4c54eb22cb57">
      <Terms xmlns="http://schemas.microsoft.com/office/infopath/2007/PartnerControls">
        <TermInfo xmlns="http://schemas.microsoft.com/office/infopath/2007/PartnerControls">
          <TermName xmlns="http://schemas.microsoft.com/office/infopath/2007/PartnerControls">Microsoft Tech Ed</TermName>
          <TermId xmlns="http://schemas.microsoft.com/office/infopath/2007/PartnerControls">30c8c6b6-2916-412b-8e18-b132d138380c</TermId>
        </TermInfo>
      </Terms>
    </i23d7ba649194ae1bace8707520bbe5b>
    <l3c4e8b902d24cac82560b32d42c7cb4 xmlns="e36bfbf9-5e42-489c-a259-4c54eb22cb57">
      <Terms xmlns="http://schemas.microsoft.com/office/infopath/2007/PartnerControls">
        <TermInfo xmlns="http://schemas.microsoft.com/office/infopath/2007/PartnerControls">
          <TermName xmlns="http://schemas.microsoft.com/office/infopath/2007/PartnerControls">Houston</TermName>
          <TermId xmlns="http://schemas.microsoft.com/office/infopath/2007/PartnerControls">b97448fd-4b6d-4055-9328-60bf1c4ceb26</TermId>
        </TermInfo>
      </Terms>
    </l3c4e8b902d24cac82560b32d42c7cb4>
    <LikesCount xmlns="http://schemas.microsoft.com/sharepoint/v3" xsi:nil="true"/>
    <Ratings xmlns="http://schemas.microsoft.com/sharepoint/v3" xsi:nil="true"/>
    <LikedBy xmlns="http://schemas.microsoft.com/sharepoint/v3">
      <UserInfo>
        <DisplayName/>
        <AccountId xsi:nil="true"/>
        <AccountType/>
      </UserInfo>
    </LikedBy>
    <TaxKeywordTaxHTField xmlns="230e9df3-be65-4c73-a93b-d1236ebd677e">
      <Terms xmlns="http://schemas.microsoft.com/office/infopath/2007/PartnerControls"/>
    </TaxKeywordTaxHTField>
    <RatedBy xmlns="http://schemas.microsoft.com/sharepoint/v3">
      <UserInfo>
        <DisplayName/>
        <AccountId xsi:nil="true"/>
        <AccountType/>
      </UserInfo>
    </RatedBy>
  </documentManagement>
</p:properties>
</file>

<file path=customXml/itemProps1.xml><?xml version="1.0" encoding="utf-8"?>
<ds:datastoreItem xmlns:ds="http://schemas.openxmlformats.org/officeDocument/2006/customXml" ds:itemID="{F23B5B45-A0E7-4974-993F-E75FD33DC1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36bfbf9-5e42-489c-a259-4c54eb22cb57"/>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58FDAC0-319D-4A54-8D8E-1D42CB1F8004}">
  <ds:schemaRefs>
    <ds:schemaRef ds:uri="http://schemas.microsoft.com/sharepoint/v3/contenttype/forms"/>
  </ds:schemaRefs>
</ds:datastoreItem>
</file>

<file path=customXml/itemProps3.xml><?xml version="1.0" encoding="utf-8"?>
<ds:datastoreItem xmlns:ds="http://schemas.openxmlformats.org/officeDocument/2006/customXml" ds:itemID="{F990F116-B58F-4255-B05B-DA3808E0E5C6}">
  <ds:schemaRefs>
    <ds:schemaRef ds:uri="230e9df3-be65-4c73-a93b-d1236ebd677e"/>
    <ds:schemaRef ds:uri="http://schemas.microsoft.com/office/2006/metadata/properties"/>
    <ds:schemaRef ds:uri="http://purl.org/dc/terms/"/>
    <ds:schemaRef ds:uri="http://schemas.microsoft.com/office/2006/documentManagement/types"/>
    <ds:schemaRef ds:uri="http://schemas.microsoft.com/office/infopath/2007/PartnerControls"/>
    <ds:schemaRef ds:uri="http://purl.org/dc/elements/1.1/"/>
    <ds:schemaRef ds:uri="http://purl.org/dc/dcmitype/"/>
    <ds:schemaRef ds:uri="http://schemas.openxmlformats.org/package/2006/metadata/core-properties"/>
    <ds:schemaRef ds:uri="e36bfbf9-5e42-489c-a259-4c54eb22cb57"/>
    <ds:schemaRef ds:uri="http://schemas.microsoft.com/sharepoint/v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TechEd_2014_Template</Template>
  <TotalTime>112</TotalTime>
  <Words>1028</Words>
  <Application>Microsoft Office PowerPoint</Application>
  <PresentationFormat>Custom</PresentationFormat>
  <Paragraphs>136</Paragraphs>
  <Slides>9</Slides>
  <Notes>5</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9</vt:i4>
      </vt:variant>
    </vt:vector>
  </HeadingPairs>
  <TitlesOfParts>
    <vt:vector size="17" baseType="lpstr">
      <vt:lpstr>Arial</vt:lpstr>
      <vt:lpstr>Calibri</vt:lpstr>
      <vt:lpstr>Segoe UI</vt:lpstr>
      <vt:lpstr>Segoe UI Light</vt:lpstr>
      <vt:lpstr>Wingdings</vt:lpstr>
      <vt:lpstr>TechEd 2014 Dk Blue</vt:lpstr>
      <vt:lpstr>1_TechEd 2014 Dk Blue</vt:lpstr>
      <vt:lpstr>2_TechEd 2014 Dk Blue</vt:lpstr>
      <vt:lpstr>ASP.NET vNext</vt:lpstr>
      <vt:lpstr>ASP.NET vNext</vt:lpstr>
      <vt:lpstr>Warning: Microsoft Content</vt:lpstr>
      <vt:lpstr>ASP.NET vNext and the Modern Web</vt:lpstr>
      <vt:lpstr>Future of .NET</vt:lpstr>
      <vt:lpstr>Future of .NET</vt:lpstr>
      <vt:lpstr>ASP.NET vNext - Summary</vt:lpstr>
      <vt:lpstr>ASP.NET vNext - Compatibility</vt:lpstr>
      <vt:lpstr>Demos</vt:lpstr>
    </vt:vector>
  </TitlesOfParts>
  <Manager>&lt;Speech writer name goes here&gt;</Manager>
  <Company>MS EVENTS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Future of .NET on the Server</dc:title>
  <dc:subject>TechEd 2014</dc:subject>
  <dc:creator>testadmin</dc:creator>
  <cp:keywords/>
  <dc:description>Template: Jordan Cayabyab, Artitudes Design
Formatting: 
Audience Type:</dc:description>
  <cp:lastModifiedBy>Rob</cp:lastModifiedBy>
  <cp:revision>12</cp:revision>
  <dcterms:created xsi:type="dcterms:W3CDTF">2014-05-10T14:29:52Z</dcterms:created>
  <dcterms:modified xsi:type="dcterms:W3CDTF">2014-07-23T07:25:36Z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0x010100CBE8A0D253ED1A4AAAE93FF9B973EB7E0027C1F5D9CEFE6046B3BCA4D310D11AA7</vt:lpwstr>
  </property>
  <property fmtid="{D5CDD505-2E9C-101B-9397-08002B2CF9AE}" pid="3" name="Product">
    <vt:lpwstr/>
  </property>
  <property fmtid="{D5CDD505-2E9C-101B-9397-08002B2CF9AE}" pid="4" name="Event1">
    <vt:lpwstr>622;#Unassigned|2c8af875-f38a-40b8-a0a9-056aed3fc8c0</vt:lpwstr>
  </property>
  <property fmtid="{D5CDD505-2E9C-101B-9397-08002B2CF9AE}" pid="5" name="Audience">
    <vt:lpwstr/>
  </property>
  <property fmtid="{D5CDD505-2E9C-101B-9397-08002B2CF9AE}" pid="6" name="Event Venue">
    <vt:lpwstr>18;#George R. Brown Convention Center|6c33c07d-d6c4-4c5e-b5d0-7afd8a7a4e7d</vt:lpwstr>
  </property>
  <property fmtid="{D5CDD505-2E9C-101B-9397-08002B2CF9AE}" pid="7" name="Track">
    <vt:lpwstr/>
  </property>
  <property fmtid="{D5CDD505-2E9C-101B-9397-08002B2CF9AE}" pid="8" name="Event Location">
    <vt:lpwstr>17;#Houston|b97448fd-4b6d-4055-9328-60bf1c4ceb26</vt:lpwstr>
  </property>
  <property fmtid="{D5CDD505-2E9C-101B-9397-08002B2CF9AE}" pid="9" name="Campaign">
    <vt:lpwstr/>
  </property>
  <property fmtid="{D5CDD505-2E9C-101B-9397-08002B2CF9AE}" pid="10" name="Audience1">
    <vt:lpwstr>9;#developers|8e4a08dc-5d95-4156-ab65-f22579a1592a</vt:lpwstr>
  </property>
  <property fmtid="{D5CDD505-2E9C-101B-9397-08002B2CF9AE}" pid="11" name="Event Name">
    <vt:lpwstr>16;#Microsoft Tech Ed|30c8c6b6-2916-412b-8e18-b132d138380c</vt:lpwstr>
  </property>
  <property fmtid="{D5CDD505-2E9C-101B-9397-08002B2CF9AE}" pid="12" name="TaxKeyword">
    <vt:lpwstr/>
  </property>
</Properties>
</file>